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2" r:id="rId6"/>
    <p:sldId id="324" r:id="rId7"/>
    <p:sldId id="313" r:id="rId8"/>
    <p:sldId id="314" r:id="rId9"/>
    <p:sldId id="315" r:id="rId10"/>
    <p:sldId id="316" r:id="rId11"/>
    <p:sldId id="317" r:id="rId12"/>
    <p:sldId id="318" r:id="rId13"/>
    <p:sldId id="319" r:id="rId14"/>
    <p:sldId id="320" r:id="rId15"/>
    <p:sldId id="325" r:id="rId16"/>
    <p:sldId id="327" r:id="rId17"/>
    <p:sldId id="328" r:id="rId18"/>
    <p:sldId id="329" r:id="rId19"/>
    <p:sldId id="330" r:id="rId20"/>
    <p:sldId id="331" r:id="rId21"/>
    <p:sldId id="332" r:id="rId22"/>
    <p:sldId id="333" r:id="rId23"/>
    <p:sldId id="334" r:id="rId24"/>
    <p:sldId id="321" r:id="rId25"/>
    <p:sldId id="326" r:id="rId26"/>
    <p:sldId id="322" r:id="rId27"/>
    <p:sldId id="3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7B55C-BADB-490B-AC3F-C10346298600}" v="2" dt="2021-12-02T07:12:45.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19" autoAdjust="0"/>
  </p:normalViewPr>
  <p:slideViewPr>
    <p:cSldViewPr snapToGrid="0">
      <p:cViewPr varScale="1">
        <p:scale>
          <a:sx n="46" d="100"/>
          <a:sy n="46" d="100"/>
        </p:scale>
        <p:origin x="68"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4/25/2022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stor.org/stable/1619643" TargetMode="External"/><Relationship Id="rId2" Type="http://schemas.openxmlformats.org/officeDocument/2006/relationships/hyperlink" Target="http://www.jstor.org/stable/160968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53026"/>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357188" y="1623412"/>
            <a:ext cx="3950270" cy="3077522"/>
          </a:xfrm>
        </p:spPr>
        <p:txBody>
          <a:bodyPr>
            <a:normAutofit fontScale="90000"/>
          </a:bodyPr>
          <a:lstStyle/>
          <a:p>
            <a:pPr algn="l"/>
            <a:r>
              <a:rPr lang="en-US" sz="4400" dirty="0"/>
              <a:t>Efficient alignment techniques for sequencing data using machine learning.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690035" y="4700934"/>
            <a:ext cx="3503122" cy="533654"/>
          </a:xfrm>
        </p:spPr>
        <p:txBody>
          <a:bodyPr>
            <a:normAutofit/>
          </a:bodyPr>
          <a:lstStyle/>
          <a:p>
            <a:pPr algn="l"/>
            <a:r>
              <a:rPr lang="en-US" sz="1800" dirty="0">
                <a:solidFill>
                  <a:srgbClr val="FC05CB"/>
                </a:solidFill>
              </a:rPr>
              <a:t>By Taonga Kandiwo</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80F7D-01B9-4E1C-A0F9-7DEA65407A4C}"/>
              </a:ext>
            </a:extLst>
          </p:cNvPr>
          <p:cNvSpPr>
            <a:spLocks noGrp="1"/>
          </p:cNvSpPr>
          <p:nvPr>
            <p:ph type="title"/>
          </p:nvPr>
        </p:nvSpPr>
        <p:spPr>
          <a:xfrm>
            <a:off x="834013" y="1115568"/>
            <a:ext cx="3275870" cy="4626864"/>
          </a:xfrm>
        </p:spPr>
        <p:txBody>
          <a:bodyPr>
            <a:normAutofit/>
          </a:bodyPr>
          <a:lstStyle/>
          <a:p>
            <a:pPr algn="l"/>
            <a:r>
              <a:rPr lang="en-US" sz="3600" dirty="0"/>
              <a:t>Sequence Alignment</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F72B-654F-43E4-B106-4B5F7F3F4F76}"/>
              </a:ext>
            </a:extLst>
          </p:cNvPr>
          <p:cNvSpPr>
            <a:spLocks noGrp="1"/>
          </p:cNvSpPr>
          <p:nvPr>
            <p:ph idx="1"/>
          </p:nvPr>
        </p:nvSpPr>
        <p:spPr>
          <a:xfrm>
            <a:off x="5105398" y="1115568"/>
            <a:ext cx="6245352" cy="4626864"/>
          </a:xfrm>
        </p:spPr>
        <p:txBody>
          <a:bodyPr anchor="ctr">
            <a:normAutofit/>
          </a:bodyPr>
          <a:lstStyle/>
          <a:p>
            <a:r>
              <a:rPr lang="en-US" sz="2400" dirty="0"/>
              <a:t>Sequence alignment is a technique for identifying areas of similarity in DNA, RNA, or protein sequences(</a:t>
            </a:r>
            <a:r>
              <a:rPr lang="en-US" sz="2400" dirty="0" err="1"/>
              <a:t>Staden</a:t>
            </a:r>
            <a:r>
              <a:rPr lang="en-US" sz="2400" dirty="0"/>
              <a:t>, 2014). </a:t>
            </a:r>
          </a:p>
          <a:p>
            <a:r>
              <a:rPr lang="en-US" sz="2400" dirty="0"/>
              <a:t>The similarity seen between the sequences might be due to functional, structural, or evolutionary links.</a:t>
            </a:r>
          </a:p>
          <a:p>
            <a:r>
              <a:rPr lang="en-US" sz="2400" dirty="0"/>
              <a:t>Pairwise sequence alignment is when two sequences are compared. Multiple sequence alignment occurs when we compare more than two sequences.</a:t>
            </a:r>
          </a:p>
        </p:txBody>
      </p:sp>
    </p:spTree>
    <p:extLst>
      <p:ext uri="{BB962C8B-B14F-4D97-AF65-F5344CB8AC3E}">
        <p14:creationId xmlns:p14="http://schemas.microsoft.com/office/powerpoint/2010/main" val="145800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C297B-1CF3-4B48-874D-BFF53EBC44F6}"/>
              </a:ext>
            </a:extLst>
          </p:cNvPr>
          <p:cNvSpPr>
            <a:spLocks noGrp="1"/>
          </p:cNvSpPr>
          <p:nvPr>
            <p:ph type="title"/>
          </p:nvPr>
        </p:nvSpPr>
        <p:spPr>
          <a:xfrm>
            <a:off x="834013" y="1115568"/>
            <a:ext cx="3487616" cy="4626864"/>
          </a:xfrm>
        </p:spPr>
        <p:txBody>
          <a:bodyPr>
            <a:normAutofit/>
          </a:bodyPr>
          <a:lstStyle/>
          <a:p>
            <a:pPr algn="l"/>
            <a:r>
              <a:rPr lang="en-US" sz="3600" dirty="0"/>
              <a:t>Next-Generation Sequencing</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E6F95-C32A-47D1-8BD1-754E230D7B36}"/>
              </a:ext>
            </a:extLst>
          </p:cNvPr>
          <p:cNvSpPr>
            <a:spLocks noGrp="1"/>
          </p:cNvSpPr>
          <p:nvPr>
            <p:ph idx="1"/>
          </p:nvPr>
        </p:nvSpPr>
        <p:spPr>
          <a:xfrm>
            <a:off x="5105398" y="1115568"/>
            <a:ext cx="6245352" cy="4626864"/>
          </a:xfrm>
        </p:spPr>
        <p:txBody>
          <a:bodyPr anchor="ctr">
            <a:noAutofit/>
          </a:bodyPr>
          <a:lstStyle/>
          <a:p>
            <a:pPr>
              <a:lnSpc>
                <a:spcPct val="90000"/>
              </a:lnSpc>
            </a:pPr>
            <a:r>
              <a:rPr lang="en-US" sz="2400" dirty="0"/>
              <a:t>Next-generation sequencing (NGS), often known as high-throughput sequencing, is a broad phrase that encompasses a variety of current sequencing techniques, including</a:t>
            </a:r>
          </a:p>
          <a:p>
            <a:pPr lvl="1">
              <a:lnSpc>
                <a:spcPct val="90000"/>
              </a:lnSpc>
              <a:buFont typeface="Wingdings" panose="05000000000000000000" pitchFamily="2" charset="2"/>
              <a:buChar char="Ø"/>
            </a:pPr>
            <a:r>
              <a:rPr lang="en-US" sz="2400" dirty="0"/>
              <a:t>Illumina (</a:t>
            </a:r>
            <a:r>
              <a:rPr lang="en-US" sz="2400" dirty="0" err="1"/>
              <a:t>Solexa</a:t>
            </a:r>
            <a:r>
              <a:rPr lang="en-US" sz="2400" dirty="0"/>
              <a:t>) sequencing</a:t>
            </a:r>
          </a:p>
          <a:p>
            <a:pPr lvl="1">
              <a:lnSpc>
                <a:spcPct val="90000"/>
              </a:lnSpc>
              <a:buFont typeface="Wingdings" panose="05000000000000000000" pitchFamily="2" charset="2"/>
              <a:buChar char="Ø"/>
            </a:pPr>
            <a:r>
              <a:rPr lang="en-US" sz="2400" dirty="0"/>
              <a:t>Roche 454 sequencing</a:t>
            </a:r>
          </a:p>
          <a:p>
            <a:pPr lvl="1">
              <a:lnSpc>
                <a:spcPct val="90000"/>
              </a:lnSpc>
              <a:buFont typeface="Wingdings" panose="05000000000000000000" pitchFamily="2" charset="2"/>
              <a:buChar char="Ø"/>
            </a:pPr>
            <a:r>
              <a:rPr lang="en-US" sz="2400" dirty="0"/>
              <a:t>Ion torrent Proton / PGM sequencing</a:t>
            </a:r>
          </a:p>
          <a:p>
            <a:pPr lvl="1">
              <a:lnSpc>
                <a:spcPct val="90000"/>
              </a:lnSpc>
              <a:buFont typeface="Wingdings" panose="05000000000000000000" pitchFamily="2" charset="2"/>
              <a:buChar char="Ø"/>
            </a:pPr>
            <a:r>
              <a:rPr lang="en-US" sz="2400" dirty="0" err="1"/>
              <a:t>SOLiD</a:t>
            </a:r>
            <a:r>
              <a:rPr lang="en-US" sz="2400" dirty="0"/>
              <a:t> sequencing</a:t>
            </a:r>
          </a:p>
          <a:p>
            <a:pPr>
              <a:lnSpc>
                <a:spcPct val="90000"/>
              </a:lnSpc>
            </a:pPr>
            <a:r>
              <a:rPr lang="en-US" sz="2400" dirty="0"/>
              <a:t>These new tools have changed genomics research by allowing us to read DNA and RNA considerably more swiftly and inexpensively than previously possible using Sanger sequencing(Ansorge, 2009).</a:t>
            </a:r>
          </a:p>
        </p:txBody>
      </p:sp>
    </p:spTree>
    <p:extLst>
      <p:ext uri="{BB962C8B-B14F-4D97-AF65-F5344CB8AC3E}">
        <p14:creationId xmlns:p14="http://schemas.microsoft.com/office/powerpoint/2010/main" val="221252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70DAA-822D-4B90-A571-CBE6B59A53FA}"/>
              </a:ext>
            </a:extLst>
          </p:cNvPr>
          <p:cNvSpPr>
            <a:spLocks noGrp="1"/>
          </p:cNvSpPr>
          <p:nvPr>
            <p:ph type="title"/>
          </p:nvPr>
        </p:nvSpPr>
        <p:spPr>
          <a:xfrm>
            <a:off x="5146160" y="609599"/>
            <a:ext cx="5978072" cy="1505804"/>
          </a:xfrm>
        </p:spPr>
        <p:txBody>
          <a:bodyPr>
            <a:normAutofit/>
          </a:bodyPr>
          <a:lstStyle/>
          <a:p>
            <a:r>
              <a:rPr lang="en-US" dirty="0"/>
              <a:t>Next-Generation Sequencing</a:t>
            </a:r>
          </a:p>
        </p:txBody>
      </p:sp>
      <p:pic>
        <p:nvPicPr>
          <p:cNvPr id="14" name="Picture 4" descr="Sample being pipetted into a petri dish">
            <a:extLst>
              <a:ext uri="{FF2B5EF4-FFF2-40B4-BE49-F238E27FC236}">
                <a16:creationId xmlns:a16="http://schemas.microsoft.com/office/drawing/2014/main" id="{125748ED-6C56-4DCF-8DE6-9CBF670D183A}"/>
              </a:ext>
            </a:extLst>
          </p:cNvPr>
          <p:cNvPicPr>
            <a:picLocks noChangeAspect="1"/>
          </p:cNvPicPr>
          <p:nvPr/>
        </p:nvPicPr>
        <p:blipFill rotWithShape="1">
          <a:blip r:embed="rId3"/>
          <a:srcRect l="43862" r="6307" b="-2"/>
          <a:stretch/>
        </p:blipFill>
        <p:spPr>
          <a:xfrm>
            <a:off x="-10649" y="1"/>
            <a:ext cx="4571649" cy="6858000"/>
          </a:xfrm>
          <a:prstGeom prst="rect">
            <a:avLst/>
          </a:prstGeom>
        </p:spPr>
      </p:pic>
      <p:pic>
        <p:nvPicPr>
          <p:cNvPr id="15" name="Picture 1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510A0226-7C8D-4CB0-976A-4B0C7FE1C5BA}"/>
              </a:ext>
            </a:extLst>
          </p:cNvPr>
          <p:cNvSpPr>
            <a:spLocks noGrp="1"/>
          </p:cNvSpPr>
          <p:nvPr>
            <p:ph idx="1"/>
          </p:nvPr>
        </p:nvSpPr>
        <p:spPr>
          <a:xfrm>
            <a:off x="5146160" y="2286000"/>
            <a:ext cx="5978072" cy="3477088"/>
          </a:xfrm>
        </p:spPr>
        <p:txBody>
          <a:bodyPr anchor="ctr">
            <a:noAutofit/>
          </a:bodyPr>
          <a:lstStyle/>
          <a:p>
            <a:pPr>
              <a:lnSpc>
                <a:spcPct val="100000"/>
              </a:lnSpc>
            </a:pPr>
            <a:r>
              <a:rPr lang="en-US" sz="1800" dirty="0"/>
              <a:t>The Human Genome Project, which took over a decade to complete and used Sanger sequencing to identify a single individual's genome, was finished in 2003. The human genome can now be sequenced in a few of days. </a:t>
            </a:r>
          </a:p>
          <a:p>
            <a:pPr>
              <a:lnSpc>
                <a:spcPct val="100000"/>
              </a:lnSpc>
            </a:pPr>
            <a:r>
              <a:rPr lang="en-US" sz="1800" dirty="0"/>
              <a:t>Because NGS technologies sequence millions of little DNA fragments from many distinct areas of the genome at the same time rather than reading in a single DNA fragment from one region of the genome, they are quicker than Sanger sequencing.</a:t>
            </a:r>
          </a:p>
          <a:p>
            <a:pPr>
              <a:lnSpc>
                <a:spcPct val="100000"/>
              </a:lnSpc>
            </a:pPr>
            <a:r>
              <a:rPr lang="en-US" sz="1800" dirty="0"/>
              <a:t>Another advantage of NGS is that its sensitivity for detecting extremely low-level changes is substantially higher than that of Sanger sequencing. For NGS to work, just 2% to 5% of the DNA analyzed must have the same variation or mutation (disease-causing variant) in order to be discovered.</a:t>
            </a:r>
          </a:p>
        </p:txBody>
      </p:sp>
    </p:spTree>
    <p:extLst>
      <p:ext uri="{BB962C8B-B14F-4D97-AF65-F5344CB8AC3E}">
        <p14:creationId xmlns:p14="http://schemas.microsoft.com/office/powerpoint/2010/main" val="417583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73E85-DE35-459C-AE47-0216F3234AEA}"/>
              </a:ext>
            </a:extLst>
          </p:cNvPr>
          <p:cNvSpPr>
            <a:spLocks noGrp="1"/>
          </p:cNvSpPr>
          <p:nvPr>
            <p:ph type="title"/>
          </p:nvPr>
        </p:nvSpPr>
        <p:spPr>
          <a:xfrm>
            <a:off x="834013" y="1115568"/>
            <a:ext cx="3487616" cy="4626864"/>
          </a:xfrm>
        </p:spPr>
        <p:txBody>
          <a:bodyPr>
            <a:normAutofit/>
          </a:bodyPr>
          <a:lstStyle/>
          <a:p>
            <a:pPr algn="l"/>
            <a:r>
              <a:rPr lang="en-US" sz="3600" dirty="0"/>
              <a:t>Machine Learning Algorithm</a:t>
            </a:r>
            <a:br>
              <a:rPr lang="en-US" sz="3600" dirty="0"/>
            </a:br>
            <a:endParaRPr lang="en-US" sz="3600" dirty="0"/>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FAE257-7E07-4BC1-8EF6-0B6AE38AE724}"/>
              </a:ext>
            </a:extLst>
          </p:cNvPr>
          <p:cNvSpPr>
            <a:spLocks noGrp="1"/>
          </p:cNvSpPr>
          <p:nvPr>
            <p:ph idx="1"/>
          </p:nvPr>
        </p:nvSpPr>
        <p:spPr>
          <a:xfrm>
            <a:off x="4779818" y="1115568"/>
            <a:ext cx="6570932" cy="4626864"/>
          </a:xfrm>
        </p:spPr>
        <p:txBody>
          <a:bodyPr anchor="ctr">
            <a:normAutofit lnSpcReduction="10000"/>
          </a:bodyPr>
          <a:lstStyle/>
          <a:p>
            <a:r>
              <a:rPr lang="en-US" dirty="0"/>
              <a:t>In the past few decades, we have witnessed the revolutionary development of biomedical research and biotechnology and the explosive growth of biomedical data.</a:t>
            </a:r>
          </a:p>
          <a:p>
            <a:r>
              <a:rPr lang="en-US" dirty="0"/>
              <a:t> On the one hand, the rapid development of biotechnology and biological data analysis methods has led to the emergence of a challenging new field: bioinformatics. </a:t>
            </a:r>
          </a:p>
          <a:p>
            <a:r>
              <a:rPr lang="en-US" dirty="0"/>
              <a:t>On the other hand, the continuous development of biological data mining technology has produced a large number of effective and well-scalable algorithms.</a:t>
            </a:r>
          </a:p>
        </p:txBody>
      </p:sp>
    </p:spTree>
    <p:extLst>
      <p:ext uri="{BB962C8B-B14F-4D97-AF65-F5344CB8AC3E}">
        <p14:creationId xmlns:p14="http://schemas.microsoft.com/office/powerpoint/2010/main" val="227917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3B5B7-43E1-4600-A191-E973E50B03FE}"/>
              </a:ext>
            </a:extLst>
          </p:cNvPr>
          <p:cNvSpPr>
            <a:spLocks noGrp="1"/>
          </p:cNvSpPr>
          <p:nvPr>
            <p:ph type="title"/>
          </p:nvPr>
        </p:nvSpPr>
        <p:spPr>
          <a:xfrm>
            <a:off x="707900" y="643467"/>
            <a:ext cx="3946393" cy="1956298"/>
          </a:xfrm>
        </p:spPr>
        <p:txBody>
          <a:bodyPr>
            <a:normAutofit/>
          </a:bodyPr>
          <a:lstStyle/>
          <a:p>
            <a:pPr algn="l"/>
            <a:r>
              <a:rPr lang="en-US" sz="3600" dirty="0"/>
              <a:t>Basic Process of Data Mining</a:t>
            </a:r>
          </a:p>
        </p:txBody>
      </p:sp>
      <p:sp>
        <p:nvSpPr>
          <p:cNvPr id="3" name="Content Placeholder 2">
            <a:extLst>
              <a:ext uri="{FF2B5EF4-FFF2-40B4-BE49-F238E27FC236}">
                <a16:creationId xmlns:a16="http://schemas.microsoft.com/office/drawing/2014/main" id="{6C904242-27AF-43DF-A4A0-7A71975BFE38}"/>
              </a:ext>
            </a:extLst>
          </p:cNvPr>
          <p:cNvSpPr>
            <a:spLocks noGrp="1"/>
          </p:cNvSpPr>
          <p:nvPr>
            <p:ph idx="1"/>
          </p:nvPr>
        </p:nvSpPr>
        <p:spPr>
          <a:xfrm>
            <a:off x="5139768" y="643467"/>
            <a:ext cx="6430560" cy="1956298"/>
          </a:xfrm>
        </p:spPr>
        <p:txBody>
          <a:bodyPr anchor="ctr">
            <a:normAutofit/>
          </a:bodyPr>
          <a:lstStyle/>
          <a:p>
            <a:pPr>
              <a:lnSpc>
                <a:spcPct val="100000"/>
              </a:lnSpc>
            </a:pPr>
            <a:r>
              <a:rPr lang="en-US" sz="2100" dirty="0"/>
              <a:t>Data mining is a discipline that combines classic statistical tools with computer science algorithms. </a:t>
            </a:r>
          </a:p>
          <a:p>
            <a:pPr>
              <a:lnSpc>
                <a:spcPct val="100000"/>
              </a:lnSpc>
            </a:pPr>
            <a:r>
              <a:rPr lang="en-US" sz="2100" dirty="0"/>
              <a:t>This discipline aims to mine knowledge from large amounts of data for scientific, computational, or industrial use.</a:t>
            </a:r>
          </a:p>
        </p:txBody>
      </p:sp>
      <p:pic>
        <p:nvPicPr>
          <p:cNvPr id="5" name="Picture 4">
            <a:extLst>
              <a:ext uri="{FF2B5EF4-FFF2-40B4-BE49-F238E27FC236}">
                <a16:creationId xmlns:a16="http://schemas.microsoft.com/office/drawing/2014/main" id="{424294B3-5DC8-4E15-B360-7D9A125F78DF}"/>
              </a:ext>
            </a:extLst>
          </p:cNvPr>
          <p:cNvPicPr>
            <a:picLocks noChangeAspect="1"/>
          </p:cNvPicPr>
          <p:nvPr/>
        </p:nvPicPr>
        <p:blipFill>
          <a:blip r:embed="rId3"/>
          <a:stretch>
            <a:fillRect/>
          </a:stretch>
        </p:blipFill>
        <p:spPr>
          <a:xfrm>
            <a:off x="970095" y="2952377"/>
            <a:ext cx="10273605" cy="3107766"/>
          </a:xfrm>
          <a:prstGeom prst="rect">
            <a:avLst/>
          </a:prstGeom>
        </p:spPr>
      </p:pic>
    </p:spTree>
    <p:extLst>
      <p:ext uri="{BB962C8B-B14F-4D97-AF65-F5344CB8AC3E}">
        <p14:creationId xmlns:p14="http://schemas.microsoft.com/office/powerpoint/2010/main" val="200509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60EBE-7A27-48DE-88A2-078F6FA92B9F}"/>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Basic Process of Data Mining</a:t>
            </a:r>
          </a:p>
        </p:txBody>
      </p:sp>
      <p:sp>
        <p:nvSpPr>
          <p:cNvPr id="3" name="Content Placeholder 2">
            <a:extLst>
              <a:ext uri="{FF2B5EF4-FFF2-40B4-BE49-F238E27FC236}">
                <a16:creationId xmlns:a16="http://schemas.microsoft.com/office/drawing/2014/main" id="{6E557055-1206-4A83-8C96-2F45473EE187}"/>
              </a:ext>
            </a:extLst>
          </p:cNvPr>
          <p:cNvSpPr>
            <a:spLocks noGrp="1"/>
          </p:cNvSpPr>
          <p:nvPr>
            <p:ph idx="1"/>
          </p:nvPr>
        </p:nvSpPr>
        <p:spPr>
          <a:xfrm>
            <a:off x="5114167" y="1078263"/>
            <a:ext cx="6117578" cy="4701474"/>
          </a:xfrm>
          <a:effectLst/>
        </p:spPr>
        <p:txBody>
          <a:bodyPr anchor="ctr">
            <a:normAutofit fontScale="70000" lnSpcReduction="20000"/>
          </a:bodyPr>
          <a:lstStyle/>
          <a:p>
            <a:pPr marL="494100" indent="-457200" algn="l">
              <a:buFont typeface="+mj-lt"/>
              <a:buAutoNum type="arabicPeriod"/>
            </a:pPr>
            <a:r>
              <a:rPr lang="en-US" b="0" i="0" dirty="0">
                <a:solidFill>
                  <a:srgbClr val="3E3D40"/>
                </a:solidFill>
                <a:effectLst/>
                <a:latin typeface="Georgia" panose="02040502050405020303" pitchFamily="18" charset="0"/>
              </a:rPr>
              <a:t>Data cleaning. Because of the increasing amount of heterogeneous data, data sets often have missing data and inconsistent data. Low data quality will have a serious negative impact on the information extraction process. Therefore, deleting incomplete, or inconsistent data is the first step in data mining;</a:t>
            </a:r>
          </a:p>
          <a:p>
            <a:pPr marL="494100" indent="-457200" algn="l">
              <a:buFont typeface="+mj-lt"/>
              <a:buAutoNum type="arabicPeriod"/>
            </a:pPr>
            <a:r>
              <a:rPr lang="en-US" b="0" i="0" dirty="0">
                <a:solidFill>
                  <a:srgbClr val="3E3D40"/>
                </a:solidFill>
                <a:effectLst/>
                <a:latin typeface="Georgia" panose="02040502050405020303" pitchFamily="18" charset="0"/>
              </a:rPr>
              <a:t>Data integration. If the source of the data to be studied is different, it must be aggregated consistently;</a:t>
            </a:r>
          </a:p>
          <a:p>
            <a:pPr marL="494100" indent="-457200" algn="l">
              <a:buFont typeface="+mj-lt"/>
              <a:buAutoNum type="arabicPeriod"/>
            </a:pPr>
            <a:r>
              <a:rPr lang="en-US" b="0" i="0" dirty="0">
                <a:solidFill>
                  <a:srgbClr val="3E3D40"/>
                </a:solidFill>
                <a:effectLst/>
                <a:latin typeface="Georgia" panose="02040502050405020303" pitchFamily="18" charset="0"/>
              </a:rPr>
              <a:t> Data selection. Accurately select relevant data based on the research content;</a:t>
            </a:r>
          </a:p>
          <a:p>
            <a:pPr marL="494100" indent="-457200" algn="l">
              <a:buFont typeface="+mj-lt"/>
              <a:buAutoNum type="arabicPeriod"/>
            </a:pPr>
            <a:r>
              <a:rPr lang="en-US" b="0" i="0" dirty="0">
                <a:solidFill>
                  <a:srgbClr val="3E3D40"/>
                </a:solidFill>
                <a:effectLst/>
                <a:latin typeface="Georgia" panose="02040502050405020303" pitchFamily="18" charset="0"/>
              </a:rPr>
              <a:t>Data conversion. Transform or merge data into a form suitable for mining, and integrate new attributes or functions useful for the data mining process;</a:t>
            </a:r>
          </a:p>
          <a:p>
            <a:pPr marL="494100" indent="-457200" algn="l">
              <a:buFont typeface="+mj-lt"/>
              <a:buAutoNum type="arabicPeriod"/>
            </a:pPr>
            <a:r>
              <a:rPr lang="en-US" b="0" i="0" dirty="0">
                <a:solidFill>
                  <a:srgbClr val="3E3D40"/>
                </a:solidFill>
                <a:effectLst/>
                <a:latin typeface="Georgia" panose="02040502050405020303" pitchFamily="18" charset="0"/>
              </a:rPr>
              <a:t>Data mining. Select the appropriate model according to the problem and make subsequent improvements;</a:t>
            </a:r>
          </a:p>
          <a:p>
            <a:pPr marL="494100" indent="-457200" algn="l">
              <a:buFont typeface="+mj-lt"/>
              <a:buAutoNum type="arabicPeriod"/>
            </a:pPr>
            <a:r>
              <a:rPr lang="en-US" b="0" i="0" dirty="0">
                <a:solidFill>
                  <a:srgbClr val="3E3D40"/>
                </a:solidFill>
                <a:effectLst/>
                <a:latin typeface="Georgia" panose="02040502050405020303" pitchFamily="18" charset="0"/>
              </a:rPr>
              <a:t>Mode evaluation. After acquiring knowledge from the data, select appropriate indicators to evaluate the model.</a:t>
            </a:r>
          </a:p>
          <a:p>
            <a:endParaRPr lang="en-US" dirty="0"/>
          </a:p>
        </p:txBody>
      </p:sp>
    </p:spTree>
    <p:extLst>
      <p:ext uri="{BB962C8B-B14F-4D97-AF65-F5344CB8AC3E}">
        <p14:creationId xmlns:p14="http://schemas.microsoft.com/office/powerpoint/2010/main" val="7693501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EA1A1-0349-4D13-A64F-A4E685D46121}"/>
              </a:ext>
            </a:extLst>
          </p:cNvPr>
          <p:cNvSpPr>
            <a:spLocks noGrp="1"/>
          </p:cNvSpPr>
          <p:nvPr>
            <p:ph type="title"/>
          </p:nvPr>
        </p:nvSpPr>
        <p:spPr>
          <a:xfrm>
            <a:off x="834013" y="1115568"/>
            <a:ext cx="3487616" cy="4626864"/>
          </a:xfrm>
        </p:spPr>
        <p:txBody>
          <a:bodyPr>
            <a:normAutofit/>
          </a:bodyPr>
          <a:lstStyle/>
          <a:p>
            <a:pPr algn="l"/>
            <a:r>
              <a:rPr lang="en-US" sz="3600" dirty="0"/>
              <a:t>Application of Machine Learning in DNA Sequence Data Mining</a:t>
            </a:r>
          </a:p>
        </p:txBody>
      </p:sp>
      <p:cxnSp>
        <p:nvCxnSpPr>
          <p:cNvPr id="13"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52809E-D232-4240-8822-2F04B358479C}"/>
              </a:ext>
            </a:extLst>
          </p:cNvPr>
          <p:cNvSpPr>
            <a:spLocks noGrp="1"/>
          </p:cNvSpPr>
          <p:nvPr>
            <p:ph idx="1"/>
          </p:nvPr>
        </p:nvSpPr>
        <p:spPr>
          <a:xfrm>
            <a:off x="5105398" y="1115568"/>
            <a:ext cx="6245352" cy="4626864"/>
          </a:xfrm>
        </p:spPr>
        <p:txBody>
          <a:bodyPr anchor="ctr">
            <a:normAutofit/>
          </a:bodyPr>
          <a:lstStyle/>
          <a:p>
            <a:r>
              <a:rPr lang="en-US" dirty="0"/>
              <a:t>Sequence alignment can be divided into double sequence alignment and multi-sequence alignment. </a:t>
            </a:r>
          </a:p>
          <a:p>
            <a:r>
              <a:rPr lang="en-US" dirty="0"/>
              <a:t>Multi-sequence alignment is an extension of double sequence alignment. As the number of sequence alignments increases, the difficulty of alignment is also greater. </a:t>
            </a:r>
          </a:p>
          <a:p>
            <a:r>
              <a:rPr lang="en-US" dirty="0"/>
              <a:t>At present, the research of biological sequence alignment is very mature, and a large number of sequence alignment tools have appeared, such as CLUSTAL, TCOFFEE, and MUSCLE.</a:t>
            </a:r>
          </a:p>
        </p:txBody>
      </p:sp>
    </p:spTree>
    <p:extLst>
      <p:ext uri="{BB962C8B-B14F-4D97-AF65-F5344CB8AC3E}">
        <p14:creationId xmlns:p14="http://schemas.microsoft.com/office/powerpoint/2010/main" val="85498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C33A2-5692-4275-8034-66699DC642E6}"/>
              </a:ext>
            </a:extLst>
          </p:cNvPr>
          <p:cNvSpPr>
            <a:spLocks noGrp="1"/>
          </p:cNvSpPr>
          <p:nvPr>
            <p:ph type="title"/>
          </p:nvPr>
        </p:nvSpPr>
        <p:spPr>
          <a:xfrm>
            <a:off x="913795" y="609599"/>
            <a:ext cx="5978072" cy="1481150"/>
          </a:xfrm>
        </p:spPr>
        <p:txBody>
          <a:bodyPr>
            <a:normAutofit fontScale="90000"/>
          </a:bodyPr>
          <a:lstStyle/>
          <a:p>
            <a:r>
              <a:rPr lang="en-US" dirty="0"/>
              <a:t>Application of Machine Learning in DNA Sequence Data Mining</a:t>
            </a:r>
          </a:p>
        </p:txBody>
      </p:sp>
      <p:sp>
        <p:nvSpPr>
          <p:cNvPr id="3" name="Content Placeholder 2">
            <a:extLst>
              <a:ext uri="{FF2B5EF4-FFF2-40B4-BE49-F238E27FC236}">
                <a16:creationId xmlns:a16="http://schemas.microsoft.com/office/drawing/2014/main" id="{CFCD7CDE-74F6-4E23-881F-F209A1109DCE}"/>
              </a:ext>
            </a:extLst>
          </p:cNvPr>
          <p:cNvSpPr>
            <a:spLocks noGrp="1"/>
          </p:cNvSpPr>
          <p:nvPr>
            <p:ph idx="1"/>
          </p:nvPr>
        </p:nvSpPr>
        <p:spPr>
          <a:xfrm>
            <a:off x="913795" y="2279176"/>
            <a:ext cx="5978072" cy="3415672"/>
          </a:xfrm>
        </p:spPr>
        <p:txBody>
          <a:bodyPr anchor="ctr">
            <a:normAutofit lnSpcReduction="10000"/>
          </a:bodyPr>
          <a:lstStyle/>
          <a:p>
            <a:pPr>
              <a:lnSpc>
                <a:spcPct val="100000"/>
              </a:lnSpc>
            </a:pPr>
            <a:r>
              <a:rPr lang="en-US" sz="1800" dirty="0"/>
              <a:t>At the early stages, research on biological sequence alignment started with dual sequence alignment. </a:t>
            </a:r>
          </a:p>
          <a:p>
            <a:pPr>
              <a:lnSpc>
                <a:spcPct val="100000"/>
              </a:lnSpc>
            </a:pPr>
            <a:r>
              <a:rPr lang="en-US" sz="1800" dirty="0"/>
              <a:t>Needleman and Wunsch used dynamic programming algorithms for dual sequence alignment based on the similarity of the entire sequence, this is the Needleman-Wunsch algorithm commonly used in sequence alignment, which is also known as global sequence comparison method and optimization matching algorithm. </a:t>
            </a:r>
          </a:p>
          <a:p>
            <a:pPr>
              <a:lnSpc>
                <a:spcPct val="100000"/>
              </a:lnSpc>
            </a:pPr>
            <a:r>
              <a:rPr lang="en-US" sz="1800" dirty="0"/>
              <a:t>Smith and Waterman (1981) improved the dynamic programming algorithm to make it into a local optimal algorithm, which can search for sequence fragments with the high local similarity between two sequences.</a:t>
            </a:r>
          </a:p>
        </p:txBody>
      </p:sp>
      <p:pic>
        <p:nvPicPr>
          <p:cNvPr id="5" name="Picture 4" descr="Computer script on a screen">
            <a:extLst>
              <a:ext uri="{FF2B5EF4-FFF2-40B4-BE49-F238E27FC236}">
                <a16:creationId xmlns:a16="http://schemas.microsoft.com/office/drawing/2014/main" id="{3486A6BA-9112-91A3-3240-7D56505DD017}"/>
              </a:ext>
            </a:extLst>
          </p:cNvPr>
          <p:cNvPicPr>
            <a:picLocks noChangeAspect="1"/>
          </p:cNvPicPr>
          <p:nvPr/>
        </p:nvPicPr>
        <p:blipFill rotWithShape="1">
          <a:blip r:embed="rId3"/>
          <a:srcRect l="7865" r="47638" b="-1"/>
          <a:stretch/>
        </p:blipFill>
        <p:spPr>
          <a:xfrm>
            <a:off x="7620351" y="10"/>
            <a:ext cx="4571649" cy="6857990"/>
          </a:xfrm>
          <a:prstGeom prst="rect">
            <a:avLst/>
          </a:prstGeom>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92575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C9D9-7243-40D9-AB1A-6E8288980195}"/>
              </a:ext>
            </a:extLst>
          </p:cNvPr>
          <p:cNvSpPr>
            <a:spLocks noGrp="1"/>
          </p:cNvSpPr>
          <p:nvPr>
            <p:ph type="title"/>
          </p:nvPr>
        </p:nvSpPr>
        <p:spPr/>
        <p:txBody>
          <a:bodyPr>
            <a:normAutofit/>
          </a:bodyPr>
          <a:lstStyle/>
          <a:p>
            <a:r>
              <a:rPr lang="en-US" dirty="0"/>
              <a:t>DNA Sequence Pattern Mining</a:t>
            </a:r>
          </a:p>
        </p:txBody>
      </p:sp>
      <p:sp>
        <p:nvSpPr>
          <p:cNvPr id="3" name="Content Placeholder 2">
            <a:extLst>
              <a:ext uri="{FF2B5EF4-FFF2-40B4-BE49-F238E27FC236}">
                <a16:creationId xmlns:a16="http://schemas.microsoft.com/office/drawing/2014/main" id="{418F2D37-899F-4941-B747-276C19BA7B82}"/>
              </a:ext>
            </a:extLst>
          </p:cNvPr>
          <p:cNvSpPr>
            <a:spLocks noGrp="1"/>
          </p:cNvSpPr>
          <p:nvPr>
            <p:ph idx="1"/>
          </p:nvPr>
        </p:nvSpPr>
        <p:spPr>
          <a:xfrm>
            <a:off x="913795" y="2076450"/>
            <a:ext cx="10353762" cy="4518314"/>
          </a:xfrm>
        </p:spPr>
        <p:txBody>
          <a:bodyPr>
            <a:normAutofit lnSpcReduction="10000"/>
          </a:bodyPr>
          <a:lstStyle/>
          <a:p>
            <a:r>
              <a:rPr lang="en-US" dirty="0"/>
              <a:t>During DNA evolution, its sequence patterns are well conserved, which is of great significance for biological research. </a:t>
            </a:r>
          </a:p>
          <a:p>
            <a:r>
              <a:rPr lang="en-US" dirty="0"/>
              <a:t>The DNA sequence pattern is usually a sequence fragment in the DNA sequence that has a specific function. In the process of DNA evolution, the more conserved regions in most sequences will form specific sequence patterns, and the structure and function of these sequences play an important role. </a:t>
            </a:r>
          </a:p>
          <a:p>
            <a:r>
              <a:rPr lang="en-US" dirty="0"/>
              <a:t>Therefore, identifying these patterns is an important research content of DNA sequence data analysis. This helps to predict DNA sequence function and explain the evolutionary relationship between sequences.</a:t>
            </a:r>
          </a:p>
          <a:p>
            <a:r>
              <a:rPr lang="en-US" dirty="0"/>
              <a:t>The purpose of DNA sequence pattern mining is to find such sequence patterns from DNA sequences and to identify genes and their functions.</a:t>
            </a:r>
          </a:p>
          <a:p>
            <a:endParaRPr lang="en-US" dirty="0"/>
          </a:p>
        </p:txBody>
      </p:sp>
    </p:spTree>
    <p:extLst>
      <p:ext uri="{BB962C8B-B14F-4D97-AF65-F5344CB8AC3E}">
        <p14:creationId xmlns:p14="http://schemas.microsoft.com/office/powerpoint/2010/main" val="109917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A6E6-3785-4FD5-A1DE-6DA4B804A2D7}"/>
              </a:ext>
            </a:extLst>
          </p:cNvPr>
          <p:cNvSpPr>
            <a:spLocks noGrp="1"/>
          </p:cNvSpPr>
          <p:nvPr>
            <p:ph type="title"/>
          </p:nvPr>
        </p:nvSpPr>
        <p:spPr/>
        <p:txBody>
          <a:bodyPr/>
          <a:lstStyle/>
          <a:p>
            <a:r>
              <a:rPr lang="en-US" dirty="0"/>
              <a:t>DNA Sequence Pattern Mining</a:t>
            </a:r>
          </a:p>
        </p:txBody>
      </p:sp>
      <p:sp>
        <p:nvSpPr>
          <p:cNvPr id="3" name="Content Placeholder 2">
            <a:extLst>
              <a:ext uri="{FF2B5EF4-FFF2-40B4-BE49-F238E27FC236}">
                <a16:creationId xmlns:a16="http://schemas.microsoft.com/office/drawing/2014/main" id="{9CA4411C-4E87-4B94-BABC-388C378E794B}"/>
              </a:ext>
            </a:extLst>
          </p:cNvPr>
          <p:cNvSpPr>
            <a:spLocks noGrp="1"/>
          </p:cNvSpPr>
          <p:nvPr>
            <p:ph idx="1"/>
          </p:nvPr>
        </p:nvSpPr>
        <p:spPr/>
        <p:txBody>
          <a:bodyPr>
            <a:normAutofit fontScale="92500"/>
          </a:bodyPr>
          <a:lstStyle/>
          <a:p>
            <a:r>
              <a:rPr lang="en-US" dirty="0"/>
              <a:t>Existing sequential pattern mining algorithms can be roughly divided into two categories: </a:t>
            </a:r>
          </a:p>
          <a:p>
            <a:r>
              <a:rPr lang="en-US" dirty="0"/>
              <a:t>(1) One type of sequential pattern mining algorithm is to search for patterns in the sequence that exceed a certain threshold: mining alternative patterns. They can only mine alternating patterns in a single sequence. </a:t>
            </a:r>
          </a:p>
          <a:p>
            <a:r>
              <a:rPr lang="en-US" dirty="0"/>
              <a:t>(2) However, in the study of biological sequence analysis, we often require simultaneous analysis of sequence patterns in sequence sets, which cannot be achieved by this method. </a:t>
            </a:r>
          </a:p>
          <a:p>
            <a:r>
              <a:rPr lang="en-US" dirty="0"/>
              <a:t>Therefore, another type of sequence pattern mining algorithm is needed. This type of sequence pattern mining algorithm mines repeated sequence patterns in data sets. When we face massive amounts of biological data, such algorithms usually search very slowly.</a:t>
            </a:r>
          </a:p>
        </p:txBody>
      </p:sp>
    </p:spTree>
    <p:extLst>
      <p:ext uri="{BB962C8B-B14F-4D97-AF65-F5344CB8AC3E}">
        <p14:creationId xmlns:p14="http://schemas.microsoft.com/office/powerpoint/2010/main" val="355764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44F63-7B18-4E66-83CE-DDF1B64DE464}"/>
              </a:ext>
            </a:extLst>
          </p:cNvPr>
          <p:cNvSpPr>
            <a:spLocks noGrp="1"/>
          </p:cNvSpPr>
          <p:nvPr>
            <p:ph type="title"/>
          </p:nvPr>
        </p:nvSpPr>
        <p:spPr>
          <a:xfrm>
            <a:off x="834013" y="1115568"/>
            <a:ext cx="3487616" cy="4626864"/>
          </a:xfrm>
        </p:spPr>
        <p:txBody>
          <a:bodyPr>
            <a:normAutofit/>
          </a:bodyPr>
          <a:lstStyle/>
          <a:p>
            <a:pPr algn="l"/>
            <a:r>
              <a:rPr lang="en-US" sz="3600"/>
              <a:t>What is DNA</a:t>
            </a:r>
          </a:p>
        </p:txBody>
      </p:sp>
      <p:cxnSp>
        <p:nvCxnSpPr>
          <p:cNvPr id="7"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7F06F7-D75F-4F55-87C8-A69642D69484}"/>
              </a:ext>
            </a:extLst>
          </p:cNvPr>
          <p:cNvSpPr>
            <a:spLocks noGrp="1"/>
          </p:cNvSpPr>
          <p:nvPr>
            <p:ph idx="1"/>
          </p:nvPr>
        </p:nvSpPr>
        <p:spPr>
          <a:xfrm>
            <a:off x="5105398" y="1115568"/>
            <a:ext cx="6245352" cy="4626864"/>
          </a:xfrm>
        </p:spPr>
        <p:txBody>
          <a:bodyPr anchor="ctr">
            <a:noAutofit/>
          </a:bodyPr>
          <a:lstStyle/>
          <a:p>
            <a:pPr>
              <a:lnSpc>
                <a:spcPct val="100000"/>
              </a:lnSpc>
            </a:pPr>
            <a:r>
              <a:rPr lang="en-US" sz="2400" dirty="0"/>
              <a:t>DNA, or deoxyribonucleic acid, is a molecule that carries all living species' genetic information(Sakata, 2009). </a:t>
            </a:r>
          </a:p>
          <a:p>
            <a:pPr>
              <a:lnSpc>
                <a:spcPct val="100000"/>
              </a:lnSpc>
            </a:pPr>
            <a:r>
              <a:rPr lang="en-US" sz="2400" dirty="0"/>
              <a:t>Nucleic acids are made up of DNA and its partner RNA, also known as ribonucleic acid. DNA is the structure in which all of a living being's biological information is stored.</a:t>
            </a:r>
          </a:p>
          <a:p>
            <a:pPr>
              <a:lnSpc>
                <a:spcPct val="100000"/>
              </a:lnSpc>
            </a:pPr>
            <a:r>
              <a:rPr lang="en-US" sz="2400" dirty="0"/>
              <a:t>DNA is a long, chain-like molecule made up of two strands twisted together to form a double helix. The two strands are made up of nucleotides, which are smaller molecules. </a:t>
            </a:r>
          </a:p>
          <a:p>
            <a:pPr>
              <a:lnSpc>
                <a:spcPct val="100000"/>
              </a:lnSpc>
            </a:pPr>
            <a:r>
              <a:rPr lang="en-US" sz="2400" dirty="0"/>
              <a:t>Each nucleotide is made up of one of the four nitrogen-containing nucleobases, cytosine (C), guanine (G), adenine (A), and thymine (T), as well as deoxyribose and a phosphate group.</a:t>
            </a:r>
          </a:p>
        </p:txBody>
      </p:sp>
    </p:spTree>
    <p:extLst>
      <p:ext uri="{BB962C8B-B14F-4D97-AF65-F5344CB8AC3E}">
        <p14:creationId xmlns:p14="http://schemas.microsoft.com/office/powerpoint/2010/main" val="367183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0891-7B5A-4A34-B78D-788A76B1168E}"/>
              </a:ext>
            </a:extLst>
          </p:cNvPr>
          <p:cNvSpPr>
            <a:spLocks noGrp="1"/>
          </p:cNvSpPr>
          <p:nvPr>
            <p:ph type="title"/>
          </p:nvPr>
        </p:nvSpPr>
        <p:spPr/>
        <p:txBody>
          <a:bodyPr>
            <a:normAutofit/>
          </a:bodyPr>
          <a:lstStyle/>
          <a:p>
            <a:r>
              <a:rPr lang="en-US" dirty="0"/>
              <a:t>Open Issues</a:t>
            </a:r>
          </a:p>
        </p:txBody>
      </p:sp>
      <p:sp>
        <p:nvSpPr>
          <p:cNvPr id="3" name="Content Placeholder 2">
            <a:extLst>
              <a:ext uri="{FF2B5EF4-FFF2-40B4-BE49-F238E27FC236}">
                <a16:creationId xmlns:a16="http://schemas.microsoft.com/office/drawing/2014/main" id="{7F99E75D-A991-4A2D-84AF-F223E772E3EA}"/>
              </a:ext>
            </a:extLst>
          </p:cNvPr>
          <p:cNvSpPr>
            <a:spLocks noGrp="1"/>
          </p:cNvSpPr>
          <p:nvPr>
            <p:ph idx="1"/>
          </p:nvPr>
        </p:nvSpPr>
        <p:spPr/>
        <p:txBody>
          <a:bodyPr>
            <a:normAutofit lnSpcReduction="10000"/>
          </a:bodyPr>
          <a:lstStyle/>
          <a:p>
            <a:pPr marL="494100" indent="-457200">
              <a:buFont typeface="+mj-lt"/>
              <a:buAutoNum type="arabicParenR"/>
            </a:pPr>
            <a:r>
              <a:rPr lang="en-US" dirty="0"/>
              <a:t>There are still efficiency challenges when processing large-scale DNA sequence data;</a:t>
            </a:r>
          </a:p>
          <a:p>
            <a:pPr marL="494100" indent="-457200">
              <a:buFont typeface="+mj-lt"/>
              <a:buAutoNum type="arabicParenR"/>
            </a:pPr>
            <a:r>
              <a:rPr lang="en-US" dirty="0"/>
              <a:t>For different biological needs, suitable DNA sequence data mining algorithms should be designed according to the corresponding background knowledge and sequence characteristics;</a:t>
            </a:r>
          </a:p>
          <a:p>
            <a:pPr marL="494100" indent="-457200">
              <a:buFont typeface="+mj-lt"/>
              <a:buAutoNum type="arabicParenR"/>
            </a:pPr>
            <a:r>
              <a:rPr lang="en-US" dirty="0"/>
              <a:t>How to extract the sequence characteristics of DNA sequences and how to design an effective similarity measure to measure sequence similarity is very important;</a:t>
            </a:r>
          </a:p>
          <a:p>
            <a:pPr marL="494100" indent="-457200">
              <a:buFont typeface="+mj-lt"/>
              <a:buAutoNum type="arabicParenR"/>
            </a:pPr>
            <a:r>
              <a:rPr lang="en-US" dirty="0"/>
              <a:t>Due to the “black box” nature of machine learning, the output of machine learning is difficult to give a reasonable explanation from a biological perspective, which limits the application of the model to a certain extent.</a:t>
            </a:r>
          </a:p>
        </p:txBody>
      </p:sp>
    </p:spTree>
    <p:extLst>
      <p:ext uri="{BB962C8B-B14F-4D97-AF65-F5344CB8AC3E}">
        <p14:creationId xmlns:p14="http://schemas.microsoft.com/office/powerpoint/2010/main" val="281518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249C6-F055-4833-956D-715D7A877A3C}"/>
              </a:ext>
            </a:extLst>
          </p:cNvPr>
          <p:cNvSpPr>
            <a:spLocks noGrp="1"/>
          </p:cNvSpPr>
          <p:nvPr>
            <p:ph type="title"/>
          </p:nvPr>
        </p:nvSpPr>
        <p:spPr>
          <a:xfrm>
            <a:off x="834013" y="1115568"/>
            <a:ext cx="3487616" cy="4626864"/>
          </a:xfrm>
        </p:spPr>
        <p:txBody>
          <a:bodyPr>
            <a:normAutofit/>
          </a:bodyPr>
          <a:lstStyle/>
          <a:p>
            <a:pPr algn="l"/>
            <a:r>
              <a:rPr lang="en-US" sz="3600"/>
              <a:t>Ethical Issues</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B096D1-E4B8-44F2-848B-1F4D2D7D34A0}"/>
              </a:ext>
            </a:extLst>
          </p:cNvPr>
          <p:cNvSpPr>
            <a:spLocks noGrp="1"/>
          </p:cNvSpPr>
          <p:nvPr>
            <p:ph idx="1"/>
          </p:nvPr>
        </p:nvSpPr>
        <p:spPr>
          <a:xfrm>
            <a:off x="5105398" y="1115568"/>
            <a:ext cx="6245352" cy="4626864"/>
          </a:xfrm>
        </p:spPr>
        <p:txBody>
          <a:bodyPr anchor="ctr">
            <a:noAutofit/>
          </a:bodyPr>
          <a:lstStyle/>
          <a:p>
            <a:pPr>
              <a:lnSpc>
                <a:spcPct val="100000"/>
              </a:lnSpc>
            </a:pPr>
            <a:r>
              <a:rPr lang="en-US" sz="2000" dirty="0"/>
              <a:t>The ownership of an individual's DNA and the data generated when that DNA is sequenced is a major issue. In terms of the DNA molecule itself, the primary legal decision on the subject, held that people have no property rights to discarded cells or any profits gained utilizing these cells. </a:t>
            </a:r>
          </a:p>
          <a:p>
            <a:pPr>
              <a:lnSpc>
                <a:spcPct val="100000"/>
              </a:lnSpc>
            </a:pPr>
            <a:r>
              <a:rPr lang="en-US" sz="2000" dirty="0"/>
              <a:t>One concern is that insurers may use an individual's genomic data to modify their quote, depending on the perceived future health of the individual based on their DNA.</a:t>
            </a:r>
          </a:p>
          <a:p>
            <a:pPr>
              <a:lnSpc>
                <a:spcPct val="100000"/>
              </a:lnSpc>
            </a:pPr>
            <a:r>
              <a:rPr lang="en-US" sz="2000" dirty="0"/>
              <a:t>DNA that has been "abandoned," such as that found on a licked stamp or envelope, a coffee cup, a cigarette, chewing gum, household trash, or hair that has fallen on a public sidewalk, can be legally collected and sequenced by anyone, including the police, private investigators, political opponents, or people involved in paternity disputes, in most of the United States.</a:t>
            </a:r>
          </a:p>
        </p:txBody>
      </p:sp>
    </p:spTree>
    <p:extLst>
      <p:ext uri="{BB962C8B-B14F-4D97-AF65-F5344CB8AC3E}">
        <p14:creationId xmlns:p14="http://schemas.microsoft.com/office/powerpoint/2010/main" val="72228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FBD8F-C3F0-4A98-B95D-DE0A0A428DEE}"/>
              </a:ext>
            </a:extLst>
          </p:cNvPr>
          <p:cNvSpPr>
            <a:spLocks noGrp="1"/>
          </p:cNvSpPr>
          <p:nvPr>
            <p:ph type="title"/>
          </p:nvPr>
        </p:nvSpPr>
        <p:spPr>
          <a:xfrm>
            <a:off x="834013" y="1115568"/>
            <a:ext cx="3487616" cy="4626864"/>
          </a:xfrm>
        </p:spPr>
        <p:txBody>
          <a:bodyPr>
            <a:normAutofit/>
          </a:bodyPr>
          <a:lstStyle/>
          <a:p>
            <a:pPr algn="l"/>
            <a:r>
              <a:rPr lang="en-US" sz="3600" dirty="0"/>
              <a:t>Uses of DNA sequencing</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BEA8B0-78D6-4844-A389-53C92D680E3E}"/>
              </a:ext>
            </a:extLst>
          </p:cNvPr>
          <p:cNvSpPr>
            <a:spLocks noGrp="1"/>
          </p:cNvSpPr>
          <p:nvPr>
            <p:ph idx="1"/>
          </p:nvPr>
        </p:nvSpPr>
        <p:spPr>
          <a:xfrm>
            <a:off x="5105398" y="1115568"/>
            <a:ext cx="6245352" cy="4626864"/>
          </a:xfrm>
        </p:spPr>
        <p:txBody>
          <a:bodyPr anchor="ctr">
            <a:noAutofit/>
          </a:bodyPr>
          <a:lstStyle/>
          <a:p>
            <a:pPr>
              <a:lnSpc>
                <a:spcPct val="100000"/>
              </a:lnSpc>
            </a:pPr>
            <a:r>
              <a:rPr lang="en-US" sz="1800" dirty="0"/>
              <a:t>Targeted sequencing—sequencing of select variants or areas within a gene’s exons or full exons (the segments of DNA that code for proteins). When there is a known effect of certain types of changes to one or more genes, it may help guide medical care to only test for these known changes.</a:t>
            </a:r>
          </a:p>
          <a:p>
            <a:pPr>
              <a:lnSpc>
                <a:spcPct val="100000"/>
              </a:lnSpc>
            </a:pPr>
            <a:r>
              <a:rPr lang="en-US" sz="1800" dirty="0"/>
              <a:t>Sequencing all exons of a gene, including non-coding regions, is known as single gene sequencing. Sequencing the FBN1 gene is an example of this. Marfan syndrome is an illness that affects the connective tissue that makes up many sections of the body, including bones, muscles, ligaments, blood vessels, and heart valves, and is caused by mutations in this gene(</a:t>
            </a:r>
            <a:r>
              <a:rPr lang="en-US" sz="1800" dirty="0" err="1"/>
              <a:t>Weipoltshammer</a:t>
            </a:r>
            <a:r>
              <a:rPr lang="en-US" sz="1800" dirty="0"/>
              <a:t>, 2014).</a:t>
            </a:r>
          </a:p>
          <a:p>
            <a:pPr>
              <a:lnSpc>
                <a:spcPct val="100000"/>
              </a:lnSpc>
            </a:pPr>
            <a:r>
              <a:rPr lang="en-US" sz="1800" dirty="0"/>
              <a:t>Sequencing the genome or exome of newborns with uncommon metabolic diseases or children with developmental delays and/or intellectual impairments are instances of whole genome or whole exome sequencing.</a:t>
            </a:r>
          </a:p>
          <a:p>
            <a:pPr>
              <a:lnSpc>
                <a:spcPct val="100000"/>
              </a:lnSpc>
            </a:pPr>
            <a:r>
              <a:rPr lang="en-US" sz="1800" dirty="0"/>
              <a:t>Microbe whole genome sequencing—in addition to human genome sequencing, whole genome sequencing may be used to sequence the genomes of other species. Sequencing the genomes of microorganisms in suspected outbreaks is one example.</a:t>
            </a:r>
          </a:p>
        </p:txBody>
      </p:sp>
    </p:spTree>
    <p:extLst>
      <p:ext uri="{BB962C8B-B14F-4D97-AF65-F5344CB8AC3E}">
        <p14:creationId xmlns:p14="http://schemas.microsoft.com/office/powerpoint/2010/main" val="256604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AF4D3-26FA-46A0-90C0-421E08126EA3}"/>
              </a:ext>
            </a:extLst>
          </p:cNvPr>
          <p:cNvSpPr>
            <a:spLocks noGrp="1"/>
          </p:cNvSpPr>
          <p:nvPr>
            <p:ph type="title"/>
          </p:nvPr>
        </p:nvSpPr>
        <p:spPr>
          <a:xfrm>
            <a:off x="834013" y="1115568"/>
            <a:ext cx="3487616" cy="4626864"/>
          </a:xfrm>
        </p:spPr>
        <p:txBody>
          <a:bodyPr>
            <a:normAutofit/>
          </a:bodyPr>
          <a:lstStyle/>
          <a:p>
            <a:pPr algn="l"/>
            <a:r>
              <a:rPr lang="en-US" sz="3600"/>
              <a:t>Which Technique to use</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CA335E-00AF-40E5-829D-9B564FD85971}"/>
              </a:ext>
            </a:extLst>
          </p:cNvPr>
          <p:cNvSpPr>
            <a:spLocks noGrp="1"/>
          </p:cNvSpPr>
          <p:nvPr>
            <p:ph idx="1"/>
          </p:nvPr>
        </p:nvSpPr>
        <p:spPr>
          <a:xfrm>
            <a:off x="5105398" y="1115568"/>
            <a:ext cx="6245352" cy="4626864"/>
          </a:xfrm>
        </p:spPr>
        <p:txBody>
          <a:bodyPr anchor="ctr">
            <a:normAutofit/>
          </a:bodyPr>
          <a:lstStyle/>
          <a:p>
            <a:pPr>
              <a:lnSpc>
                <a:spcPct val="100000"/>
              </a:lnSpc>
            </a:pPr>
            <a:r>
              <a:rPr lang="en-US" sz="1800" dirty="0"/>
              <a:t>The sequencing method used is determined by the project's research questions and aims, which will assist define the throughput, read length, and accuracy requirements, as well as the sample types available. </a:t>
            </a:r>
          </a:p>
          <a:p>
            <a:pPr>
              <a:lnSpc>
                <a:spcPct val="100000"/>
              </a:lnSpc>
            </a:pPr>
            <a:r>
              <a:rPr lang="en-US" sz="1800" dirty="0"/>
              <a:t>Sanger sequencing is widely employed as an orthogonal approach to evaluate variations found by NGS since it remains the gold standard for base-calling applications where precision is crucial.</a:t>
            </a:r>
          </a:p>
          <a:p>
            <a:pPr>
              <a:lnSpc>
                <a:spcPct val="100000"/>
              </a:lnSpc>
            </a:pPr>
            <a:r>
              <a:rPr lang="en-US" sz="1800" dirty="0"/>
              <a:t>This is because NGS allows for the simultaneous interrogation of hundreds to thousands of genes in multiple samples, as well as the discovery and analysis of a variety of genomic features in a single sequencing run, including single nucleotide variants (SNVs), copy number and structural variants, and even RNA fusions(Weipoltshammer,2007).</a:t>
            </a:r>
          </a:p>
        </p:txBody>
      </p:sp>
    </p:spTree>
    <p:extLst>
      <p:ext uri="{BB962C8B-B14F-4D97-AF65-F5344CB8AC3E}">
        <p14:creationId xmlns:p14="http://schemas.microsoft.com/office/powerpoint/2010/main" val="255065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18BC-5A8C-4788-B3F4-D60BEB2F629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0292BC7-677D-4CD1-8539-8090529F609F}"/>
              </a:ext>
            </a:extLst>
          </p:cNvPr>
          <p:cNvSpPr>
            <a:spLocks noGrp="1"/>
          </p:cNvSpPr>
          <p:nvPr>
            <p:ph idx="1"/>
          </p:nvPr>
        </p:nvSpPr>
        <p:spPr>
          <a:xfrm>
            <a:off x="913795" y="1681316"/>
            <a:ext cx="10353762" cy="4788310"/>
          </a:xfrm>
        </p:spPr>
        <p:txBody>
          <a:bodyPr>
            <a:normAutofit fontScale="92500" lnSpcReduction="20000"/>
          </a:bodyPr>
          <a:lstStyle/>
          <a:p>
            <a:r>
              <a:rPr lang="en-US" dirty="0" err="1"/>
              <a:t>Kuo</a:t>
            </a:r>
            <a:r>
              <a:rPr lang="en-US" dirty="0"/>
              <a:t>, M. Tien. “Analysis of DNA Attached to the Chromosome Scaffold.” The Journal of Cell Biology, vol. 93, no. 2,2010, pp. 278–84, </a:t>
            </a:r>
            <a:r>
              <a:rPr lang="en-US" dirty="0">
                <a:hlinkClick r:id="rId2"/>
              </a:rPr>
              <a:t>http://www.jstor.org/stable/1609685</a:t>
            </a:r>
            <a:r>
              <a:rPr lang="en-US" dirty="0"/>
              <a:t>.</a:t>
            </a:r>
          </a:p>
          <a:p>
            <a:r>
              <a:rPr lang="en-US" dirty="0" err="1"/>
              <a:t>Weipoltshammer</a:t>
            </a:r>
            <a:r>
              <a:rPr lang="en-US" dirty="0"/>
              <a:t>, Klara, et al. “Intranuclear Anchoring of Repetitive DNA Sequences: Centromeres, Telomeres, and Ribosomal DNA.” The Journal of Cell Biology, vol. 147, no. 7, 2007, pp. 1409–18, </a:t>
            </a:r>
            <a:r>
              <a:rPr lang="en-US" dirty="0">
                <a:hlinkClick r:id="rId3"/>
              </a:rPr>
              <a:t>http://www.jstor.org/stable/1619643</a:t>
            </a:r>
            <a:r>
              <a:rPr lang="en-US" dirty="0"/>
              <a:t>.</a:t>
            </a:r>
          </a:p>
          <a:p>
            <a:r>
              <a:rPr lang="en-US" dirty="0"/>
              <a:t>Ansorge, Wilhelm J. "Next-generation DNA sequencing techniques." New biotechnology 25.4 (2009): 195-203.</a:t>
            </a:r>
          </a:p>
          <a:p>
            <a:r>
              <a:rPr lang="en-US" dirty="0" err="1"/>
              <a:t>Staden</a:t>
            </a:r>
            <a:r>
              <a:rPr lang="en-US" dirty="0"/>
              <a:t>, Rodger. "A strategy of DNA sequencing employing computer programs." Nucleic acids research 6.7(2014): 2601-2610.</a:t>
            </a:r>
          </a:p>
          <a:p>
            <a:r>
              <a:rPr lang="en-US" dirty="0"/>
              <a:t>Sakata, Toshiya, and Yuji Miyahara. "DNA sequencing based on intrinsic molecular charges." </a:t>
            </a:r>
            <a:r>
              <a:rPr lang="en-US" dirty="0" err="1"/>
              <a:t>Angewandte</a:t>
            </a:r>
            <a:r>
              <a:rPr lang="en-US" dirty="0"/>
              <a:t> </a:t>
            </a:r>
            <a:r>
              <a:rPr lang="en-US" dirty="0" err="1"/>
              <a:t>Chemie</a:t>
            </a:r>
            <a:r>
              <a:rPr lang="en-US" dirty="0"/>
              <a:t> 118.14 (2006): 2283-2286.</a:t>
            </a:r>
          </a:p>
          <a:p>
            <a:r>
              <a:rPr lang="en-US" dirty="0"/>
              <a:t>Morey, Marcos, et al. "A glimpse into past, present, and future DNA sequencing." Molecular genetics and metabolism 110.1-2 (2013): 3-24.</a:t>
            </a:r>
          </a:p>
          <a:p>
            <a:endParaRPr lang="en-US" dirty="0"/>
          </a:p>
          <a:p>
            <a:endParaRPr lang="en-US" dirty="0"/>
          </a:p>
        </p:txBody>
      </p:sp>
    </p:spTree>
    <p:extLst>
      <p:ext uri="{BB962C8B-B14F-4D97-AF65-F5344CB8AC3E}">
        <p14:creationId xmlns:p14="http://schemas.microsoft.com/office/powerpoint/2010/main" val="337300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8B821B-BE9A-4BC7-963E-CE637EE9B718}"/>
              </a:ext>
            </a:extLst>
          </p:cNvPr>
          <p:cNvPicPr>
            <a:picLocks noChangeAspect="1"/>
          </p:cNvPicPr>
          <p:nvPr/>
        </p:nvPicPr>
        <p:blipFill rotWithShape="1">
          <a:blip r:embed="rId3"/>
          <a:srcRect l="6240" r="-1" b="-1"/>
          <a:stretch/>
        </p:blipFill>
        <p:spPr>
          <a:xfrm>
            <a:off x="-8622" y="-40331"/>
            <a:ext cx="6096000" cy="6071337"/>
          </a:xfrm>
          <a:prstGeom prst="rect">
            <a:avLst/>
          </a:prstGeom>
        </p:spPr>
      </p:pic>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B180DE1D-3B89-4998-81B6-856D2708C4B9}"/>
              </a:ext>
            </a:extLst>
          </p:cNvPr>
          <p:cNvSpPr>
            <a:spLocks noGrp="1"/>
          </p:cNvSpPr>
          <p:nvPr>
            <p:ph type="title"/>
          </p:nvPr>
        </p:nvSpPr>
        <p:spPr>
          <a:xfrm>
            <a:off x="6900493" y="609600"/>
            <a:ext cx="4538124" cy="970450"/>
          </a:xfrm>
        </p:spPr>
        <p:txBody>
          <a:bodyPr anchor="b">
            <a:normAutofit/>
          </a:bodyPr>
          <a:lstStyle/>
          <a:p>
            <a:pPr algn="l"/>
            <a:r>
              <a:rPr lang="en-US" sz="3200"/>
              <a:t>What is DNA</a:t>
            </a:r>
          </a:p>
        </p:txBody>
      </p:sp>
      <p:sp>
        <p:nvSpPr>
          <p:cNvPr id="3" name="Content Placeholder 2">
            <a:extLst>
              <a:ext uri="{FF2B5EF4-FFF2-40B4-BE49-F238E27FC236}">
                <a16:creationId xmlns:a16="http://schemas.microsoft.com/office/drawing/2014/main" id="{878E6254-2285-41AB-ACF9-A7E52C5171C4}"/>
              </a:ext>
            </a:extLst>
          </p:cNvPr>
          <p:cNvSpPr>
            <a:spLocks noGrp="1"/>
          </p:cNvSpPr>
          <p:nvPr>
            <p:ph idx="1"/>
          </p:nvPr>
        </p:nvSpPr>
        <p:spPr>
          <a:xfrm>
            <a:off x="6900493" y="1732449"/>
            <a:ext cx="4403596" cy="4058751"/>
          </a:xfrm>
        </p:spPr>
        <p:txBody>
          <a:bodyPr anchor="t">
            <a:normAutofit/>
          </a:bodyPr>
          <a:lstStyle/>
          <a:p>
            <a:r>
              <a:rPr lang="en-US" sz="1800" dirty="0"/>
              <a:t>There are portions of our DNA that code for proteins, and there are regions that do not, both inside genes and across genes. </a:t>
            </a:r>
          </a:p>
          <a:p>
            <a:r>
              <a:rPr lang="en-US" sz="1800" dirty="0"/>
              <a:t>Exons are the protein-coding regions of genes, whereas introns are the spaces between exons within a single gene. "Non-coding regions" are the areas that exist between distinct genes.</a:t>
            </a:r>
          </a:p>
        </p:txBody>
      </p:sp>
      <p:sp>
        <p:nvSpPr>
          <p:cNvPr id="5" name="TextBox 4">
            <a:extLst>
              <a:ext uri="{FF2B5EF4-FFF2-40B4-BE49-F238E27FC236}">
                <a16:creationId xmlns:a16="http://schemas.microsoft.com/office/drawing/2014/main" id="{42610264-6232-4116-B384-41FE27722ABB}"/>
              </a:ext>
            </a:extLst>
          </p:cNvPr>
          <p:cNvSpPr txBox="1"/>
          <p:nvPr/>
        </p:nvSpPr>
        <p:spPr>
          <a:xfrm>
            <a:off x="161025" y="6340288"/>
            <a:ext cx="5500187" cy="369332"/>
          </a:xfrm>
          <a:prstGeom prst="rect">
            <a:avLst/>
          </a:prstGeom>
          <a:noFill/>
        </p:spPr>
        <p:txBody>
          <a:bodyPr wrap="square" rtlCol="0">
            <a:spAutoFit/>
          </a:bodyPr>
          <a:lstStyle/>
          <a:p>
            <a:r>
              <a:rPr lang="en-US" dirty="0"/>
              <a:t>https://www.ashg.org/discover-genetics/building-blocks/</a:t>
            </a:r>
          </a:p>
        </p:txBody>
      </p:sp>
    </p:spTree>
    <p:extLst>
      <p:ext uri="{BB962C8B-B14F-4D97-AF65-F5344CB8AC3E}">
        <p14:creationId xmlns:p14="http://schemas.microsoft.com/office/powerpoint/2010/main" val="107065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815BE-2CC5-44B6-8C46-8D09857D1CAB}"/>
              </a:ext>
            </a:extLst>
          </p:cNvPr>
          <p:cNvSpPr>
            <a:spLocks noGrp="1"/>
          </p:cNvSpPr>
          <p:nvPr>
            <p:ph type="title"/>
          </p:nvPr>
        </p:nvSpPr>
        <p:spPr>
          <a:xfrm>
            <a:off x="834013" y="1115568"/>
            <a:ext cx="3487616" cy="4626864"/>
          </a:xfrm>
        </p:spPr>
        <p:txBody>
          <a:bodyPr>
            <a:normAutofit/>
          </a:bodyPr>
          <a:lstStyle/>
          <a:p>
            <a:pPr algn="l"/>
            <a:r>
              <a:rPr lang="en-US" sz="3600"/>
              <a:t>What is DNA Sequencing?</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3D891F-D015-4642-A99C-09C87760A91A}"/>
              </a:ext>
            </a:extLst>
          </p:cNvPr>
          <p:cNvSpPr>
            <a:spLocks noGrp="1"/>
          </p:cNvSpPr>
          <p:nvPr>
            <p:ph idx="1"/>
          </p:nvPr>
        </p:nvSpPr>
        <p:spPr>
          <a:xfrm>
            <a:off x="5105398" y="1115568"/>
            <a:ext cx="6245352" cy="4626864"/>
          </a:xfrm>
        </p:spPr>
        <p:txBody>
          <a:bodyPr anchor="ctr">
            <a:noAutofit/>
          </a:bodyPr>
          <a:lstStyle/>
          <a:p>
            <a:r>
              <a:rPr lang="en-US" sz="2400" dirty="0"/>
              <a:t>The process of finding the exact order of nucleotides in a DNA molecule is known as sequencing(</a:t>
            </a:r>
            <a:r>
              <a:rPr lang="en-US" sz="2400" dirty="0" err="1"/>
              <a:t>Kuo</a:t>
            </a:r>
            <a:r>
              <a:rPr lang="en-US" sz="2400" dirty="0"/>
              <a:t>, 2010). </a:t>
            </a:r>
          </a:p>
          <a:p>
            <a:r>
              <a:rPr lang="en-US" sz="2400" dirty="0"/>
              <a:t>It is used to identify the order of the four bases in a strand of DNA: adenine (A), guanine (G), cytosine (C), and thymine (T).</a:t>
            </a:r>
          </a:p>
          <a:p>
            <a:r>
              <a:rPr lang="en-US" sz="2400" dirty="0"/>
              <a:t>Individual genes, complete chromosomes, and entire genomes of organisms are sequenced via DNA sequencing. </a:t>
            </a:r>
          </a:p>
          <a:p>
            <a:r>
              <a:rPr lang="en-US" sz="2400" dirty="0"/>
              <a:t>Sequencing DNA has also become the most effective method of sequencing RNA and proteins.</a:t>
            </a:r>
          </a:p>
        </p:txBody>
      </p:sp>
    </p:spTree>
    <p:extLst>
      <p:ext uri="{BB962C8B-B14F-4D97-AF65-F5344CB8AC3E}">
        <p14:creationId xmlns:p14="http://schemas.microsoft.com/office/powerpoint/2010/main" val="319750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2B2B6-B0A5-426E-A42D-023A172A1BBB}"/>
              </a:ext>
            </a:extLst>
          </p:cNvPr>
          <p:cNvSpPr>
            <a:spLocks noGrp="1"/>
          </p:cNvSpPr>
          <p:nvPr>
            <p:ph type="title"/>
          </p:nvPr>
        </p:nvSpPr>
        <p:spPr>
          <a:xfrm>
            <a:off x="834013" y="1115568"/>
            <a:ext cx="3487616" cy="4626864"/>
          </a:xfrm>
        </p:spPr>
        <p:txBody>
          <a:bodyPr>
            <a:normAutofit/>
          </a:bodyPr>
          <a:lstStyle/>
          <a:p>
            <a:pPr algn="l"/>
            <a:r>
              <a:rPr lang="en-US" sz="3600"/>
              <a:t>History of sequencing</a:t>
            </a:r>
          </a:p>
        </p:txBody>
      </p:sp>
      <p:cxnSp>
        <p:nvCxnSpPr>
          <p:cNvPr id="6"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032860-3F75-44E0-8FF3-08FEDDD59D7F}"/>
              </a:ext>
            </a:extLst>
          </p:cNvPr>
          <p:cNvSpPr>
            <a:spLocks noGrp="1"/>
          </p:cNvSpPr>
          <p:nvPr>
            <p:ph idx="1"/>
          </p:nvPr>
        </p:nvSpPr>
        <p:spPr>
          <a:xfrm>
            <a:off x="5105398" y="1115568"/>
            <a:ext cx="6245352" cy="4626864"/>
          </a:xfrm>
        </p:spPr>
        <p:txBody>
          <a:bodyPr anchor="ctr">
            <a:noAutofit/>
          </a:bodyPr>
          <a:lstStyle/>
          <a:p>
            <a:pPr>
              <a:lnSpc>
                <a:spcPct val="100000"/>
              </a:lnSpc>
            </a:pPr>
            <a:r>
              <a:rPr lang="en-US" sz="2400" dirty="0"/>
              <a:t>The work of a British scientist called Frederick Sanger created the groundwork for protein sequencing. </a:t>
            </a:r>
          </a:p>
          <a:p>
            <a:pPr>
              <a:lnSpc>
                <a:spcPct val="100000"/>
              </a:lnSpc>
            </a:pPr>
            <a:r>
              <a:rPr lang="en-US" sz="2400" dirty="0"/>
              <a:t>Sanger finished the sequencing of all the amino acids in insulin in 1955. His research proved that proteins were made up of chemical entities with a defined pattern rather than a mix of things (Morey, 2013).</a:t>
            </a:r>
          </a:p>
          <a:p>
            <a:pPr>
              <a:lnSpc>
                <a:spcPct val="100000"/>
              </a:lnSpc>
            </a:pPr>
            <a:r>
              <a:rPr lang="en-US" sz="2400" dirty="0"/>
              <a:t>In 1977, Frederick Sanger and his colleagues invented a technology called Sanger Sequencing, which allowed DNA to be sequenced by creating fragments. For around 40 years, it was the most extensively used sequencing method.</a:t>
            </a:r>
          </a:p>
        </p:txBody>
      </p:sp>
    </p:spTree>
    <p:extLst>
      <p:ext uri="{BB962C8B-B14F-4D97-AF65-F5344CB8AC3E}">
        <p14:creationId xmlns:p14="http://schemas.microsoft.com/office/powerpoint/2010/main" val="60732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444EA-412A-43A4-9986-AFDD91E100FA}"/>
              </a:ext>
            </a:extLst>
          </p:cNvPr>
          <p:cNvSpPr>
            <a:spLocks noGrp="1"/>
          </p:cNvSpPr>
          <p:nvPr>
            <p:ph type="title"/>
          </p:nvPr>
        </p:nvSpPr>
        <p:spPr>
          <a:xfrm>
            <a:off x="834013" y="1115568"/>
            <a:ext cx="3487616" cy="4626864"/>
          </a:xfrm>
        </p:spPr>
        <p:txBody>
          <a:bodyPr>
            <a:normAutofit/>
          </a:bodyPr>
          <a:lstStyle/>
          <a:p>
            <a:pPr algn="l"/>
            <a:r>
              <a:rPr lang="en-US" sz="3600"/>
              <a:t>Genome Sequencing and Sequence Assembly</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CCA4BE-4E3E-4F84-B6C7-E1B53A455676}"/>
              </a:ext>
            </a:extLst>
          </p:cNvPr>
          <p:cNvSpPr>
            <a:spLocks noGrp="1"/>
          </p:cNvSpPr>
          <p:nvPr>
            <p:ph idx="1"/>
          </p:nvPr>
        </p:nvSpPr>
        <p:spPr>
          <a:xfrm>
            <a:off x="5105398" y="1115568"/>
            <a:ext cx="6245352" cy="4626864"/>
          </a:xfrm>
        </p:spPr>
        <p:txBody>
          <a:bodyPr anchor="ctr">
            <a:noAutofit/>
          </a:bodyPr>
          <a:lstStyle/>
          <a:p>
            <a:r>
              <a:rPr lang="en-US" sz="2400" dirty="0"/>
              <a:t>A sequence of several hundred bases is produced by a DNA sequencing procedure. Thousands of bases make up most gene sequences. </a:t>
            </a:r>
          </a:p>
          <a:p>
            <a:r>
              <a:rPr lang="en-US" sz="2400" dirty="0"/>
              <a:t>The gene linked to Duchenne muscular dystrophy is the biggest known gene. It has a length of almost 2.4 million bases. </a:t>
            </a:r>
          </a:p>
          <a:p>
            <a:r>
              <a:rPr lang="en-US" sz="2400" b="1" dirty="0"/>
              <a:t>Shotgun sequencing </a:t>
            </a:r>
            <a:r>
              <a:rPr lang="en-US" sz="2400" dirty="0"/>
              <a:t>is a basic approach that scientists employ to investigate a single gene in its entirety. A collection of shorter overlapping sequences make up the lengthy DNA sequence(Sakata, 2009). </a:t>
            </a:r>
          </a:p>
        </p:txBody>
      </p:sp>
    </p:spTree>
    <p:extLst>
      <p:ext uri="{BB962C8B-B14F-4D97-AF65-F5344CB8AC3E}">
        <p14:creationId xmlns:p14="http://schemas.microsoft.com/office/powerpoint/2010/main" val="118939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AFA41-DC44-42C7-8619-85415BBFF457}"/>
              </a:ext>
            </a:extLst>
          </p:cNvPr>
          <p:cNvSpPr>
            <a:spLocks noGrp="1"/>
          </p:cNvSpPr>
          <p:nvPr>
            <p:ph type="title"/>
          </p:nvPr>
        </p:nvSpPr>
        <p:spPr>
          <a:xfrm>
            <a:off x="834013" y="1115568"/>
            <a:ext cx="3487616" cy="4626864"/>
          </a:xfrm>
        </p:spPr>
        <p:txBody>
          <a:bodyPr>
            <a:normAutofit/>
          </a:bodyPr>
          <a:lstStyle/>
          <a:p>
            <a:pPr algn="l"/>
            <a:r>
              <a:rPr lang="en-US" sz="3600" dirty="0"/>
              <a:t>Shotgun Sequencing</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3DBDF-6D6B-4353-95A1-C7EF60C4FA57}"/>
              </a:ext>
            </a:extLst>
          </p:cNvPr>
          <p:cNvSpPr>
            <a:spLocks noGrp="1"/>
          </p:cNvSpPr>
          <p:nvPr>
            <p:ph idx="1"/>
          </p:nvPr>
        </p:nvSpPr>
        <p:spPr>
          <a:xfrm>
            <a:off x="5105398" y="550605"/>
            <a:ext cx="6245352" cy="5742039"/>
          </a:xfrm>
        </p:spPr>
        <p:txBody>
          <a:bodyPr anchor="ctr">
            <a:noAutofit/>
          </a:bodyPr>
          <a:lstStyle/>
          <a:p>
            <a:r>
              <a:rPr lang="en-US" sz="2400" dirty="0"/>
              <a:t>Sequencing machines are special devices that harvest short random DNA sequences from a genome that we want to figure out (target genome). </a:t>
            </a:r>
          </a:p>
          <a:p>
            <a:r>
              <a:rPr lang="en-US" sz="2400" dirty="0"/>
              <a:t>Current DNA sequencing technology are unable to read an entire genome in a single pass. Depending on the technology employed, it scans little chunks of between 20 and 30000 bases. </a:t>
            </a:r>
          </a:p>
          <a:p>
            <a:r>
              <a:rPr lang="en-US" sz="2400" dirty="0"/>
              <a:t>Reads are the term for these brief articles. To construct continuous strings known as contigs, special software is utilized to assemble these reads according to how they overlap. These contigs might be the entire target genome or only sections of it</a:t>
            </a:r>
          </a:p>
        </p:txBody>
      </p:sp>
    </p:spTree>
    <p:extLst>
      <p:ext uri="{BB962C8B-B14F-4D97-AF65-F5344CB8AC3E}">
        <p14:creationId xmlns:p14="http://schemas.microsoft.com/office/powerpoint/2010/main" val="117182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F2C6E88-9F97-4708-B504-BDCD1BB98623}"/>
              </a:ext>
            </a:extLst>
          </p:cNvPr>
          <p:cNvSpPr>
            <a:spLocks noGrp="1"/>
          </p:cNvSpPr>
          <p:nvPr>
            <p:ph type="title"/>
          </p:nvPr>
        </p:nvSpPr>
        <p:spPr>
          <a:xfrm>
            <a:off x="1039905" y="845387"/>
            <a:ext cx="3470310" cy="1066689"/>
          </a:xfrm>
        </p:spPr>
        <p:txBody>
          <a:bodyPr anchor="b">
            <a:normAutofit/>
          </a:bodyPr>
          <a:lstStyle/>
          <a:p>
            <a:pPr algn="l"/>
            <a:r>
              <a:rPr lang="en-US" sz="2400"/>
              <a:t>Shotgun Sequencing cont</a:t>
            </a:r>
          </a:p>
        </p:txBody>
      </p:sp>
      <p:sp>
        <p:nvSpPr>
          <p:cNvPr id="3" name="Content Placeholder 2">
            <a:extLst>
              <a:ext uri="{FF2B5EF4-FFF2-40B4-BE49-F238E27FC236}">
                <a16:creationId xmlns:a16="http://schemas.microsoft.com/office/drawing/2014/main" id="{62256704-2BC5-4781-B502-761CA4AF5798}"/>
              </a:ext>
            </a:extLst>
          </p:cNvPr>
          <p:cNvSpPr>
            <a:spLocks noGrp="1"/>
          </p:cNvSpPr>
          <p:nvPr>
            <p:ph idx="1"/>
          </p:nvPr>
        </p:nvSpPr>
        <p:spPr>
          <a:xfrm>
            <a:off x="1039905" y="2147862"/>
            <a:ext cx="3405573" cy="3499563"/>
          </a:xfrm>
        </p:spPr>
        <p:txBody>
          <a:bodyPr anchor="t">
            <a:normAutofit/>
          </a:bodyPr>
          <a:lstStyle/>
          <a:p>
            <a:r>
              <a:rPr lang="en-US" sz="1600"/>
              <a:t>Sequence Assembly is the process of matching and combining fragments from a larger DNA sequence in order to recover the original sequence.</a:t>
            </a:r>
          </a:p>
          <a:p>
            <a:r>
              <a:rPr lang="en-US" sz="1600"/>
              <a:t>We may need to generate more and more random reads until the contigs match the target genome in order to retrieve the whole genome sequence.</a:t>
            </a:r>
          </a:p>
        </p:txBody>
      </p:sp>
      <p:pic>
        <p:nvPicPr>
          <p:cNvPr id="6" name="Picture 5">
            <a:extLst>
              <a:ext uri="{FF2B5EF4-FFF2-40B4-BE49-F238E27FC236}">
                <a16:creationId xmlns:a16="http://schemas.microsoft.com/office/drawing/2014/main" id="{D63BF943-039C-4906-BC71-3EAACD604303}"/>
              </a:ext>
            </a:extLst>
          </p:cNvPr>
          <p:cNvPicPr>
            <a:picLocks noChangeAspect="1"/>
          </p:cNvPicPr>
          <p:nvPr/>
        </p:nvPicPr>
        <p:blipFill>
          <a:blip r:embed="rId3"/>
          <a:stretch>
            <a:fillRect/>
          </a:stretch>
        </p:blipFill>
        <p:spPr>
          <a:xfrm>
            <a:off x="5387351" y="1908980"/>
            <a:ext cx="6161183" cy="3049785"/>
          </a:xfrm>
          <a:prstGeom prst="rect">
            <a:avLst/>
          </a:prstGeom>
        </p:spPr>
      </p:pic>
      <p:sp>
        <p:nvSpPr>
          <p:cNvPr id="4" name="TextBox 3">
            <a:extLst>
              <a:ext uri="{FF2B5EF4-FFF2-40B4-BE49-F238E27FC236}">
                <a16:creationId xmlns:a16="http://schemas.microsoft.com/office/drawing/2014/main" id="{24AFD16A-8884-494D-A176-C2105A40CB33}"/>
              </a:ext>
            </a:extLst>
          </p:cNvPr>
          <p:cNvSpPr txBox="1"/>
          <p:nvPr/>
        </p:nvSpPr>
        <p:spPr>
          <a:xfrm>
            <a:off x="5661212" y="5546912"/>
            <a:ext cx="6161183" cy="646331"/>
          </a:xfrm>
          <a:prstGeom prst="rect">
            <a:avLst/>
          </a:prstGeom>
          <a:noFill/>
        </p:spPr>
        <p:txBody>
          <a:bodyPr wrap="square" rtlCol="0">
            <a:spAutoFit/>
          </a:bodyPr>
          <a:lstStyle/>
          <a:p>
            <a:r>
              <a:rPr lang="en-US" dirty="0">
                <a:solidFill>
                  <a:schemeClr val="bg1"/>
                </a:solidFill>
              </a:rPr>
              <a:t>https://towardsdatascience.com/dna-sequence-data-analysis-starting-off-in-bioinformatics-3dba4cea04f</a:t>
            </a:r>
          </a:p>
        </p:txBody>
      </p:sp>
    </p:spTree>
    <p:extLst>
      <p:ext uri="{BB962C8B-B14F-4D97-AF65-F5344CB8AC3E}">
        <p14:creationId xmlns:p14="http://schemas.microsoft.com/office/powerpoint/2010/main" val="313656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3F7A7-441C-4598-992F-6BAEE0F9B741}"/>
              </a:ext>
            </a:extLst>
          </p:cNvPr>
          <p:cNvSpPr>
            <a:spLocks noGrp="1"/>
          </p:cNvSpPr>
          <p:nvPr>
            <p:ph type="title"/>
          </p:nvPr>
        </p:nvSpPr>
        <p:spPr>
          <a:xfrm>
            <a:off x="834013" y="1115568"/>
            <a:ext cx="3487616" cy="4626864"/>
          </a:xfrm>
        </p:spPr>
        <p:txBody>
          <a:bodyPr>
            <a:normAutofit/>
          </a:bodyPr>
          <a:lstStyle/>
          <a:p>
            <a:pPr algn="l"/>
            <a:r>
              <a:rPr lang="en-US" sz="3600"/>
              <a:t>Problems faced in sequence assembly</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D22744-9126-4EB7-94EF-A79BDEADF21B}"/>
              </a:ext>
            </a:extLst>
          </p:cNvPr>
          <p:cNvSpPr>
            <a:spLocks noGrp="1"/>
          </p:cNvSpPr>
          <p:nvPr>
            <p:ph idx="1"/>
          </p:nvPr>
        </p:nvSpPr>
        <p:spPr>
          <a:xfrm>
            <a:off x="5105398" y="1115568"/>
            <a:ext cx="6245352" cy="4626864"/>
          </a:xfrm>
        </p:spPr>
        <p:txBody>
          <a:bodyPr anchor="ctr">
            <a:noAutofit/>
          </a:bodyPr>
          <a:lstStyle/>
          <a:p>
            <a:pPr>
              <a:lnSpc>
                <a:spcPct val="100000"/>
              </a:lnSpc>
            </a:pPr>
            <a:r>
              <a:rPr lang="en-US" sz="2400" dirty="0"/>
              <a:t>The presence of repeated sequences in the genome, as well as alterations or mutations within them, creates a difficulty. </a:t>
            </a:r>
          </a:p>
          <a:p>
            <a:pPr>
              <a:lnSpc>
                <a:spcPct val="100000"/>
              </a:lnSpc>
            </a:pPr>
            <a:r>
              <a:rPr lang="en-US" sz="2400" dirty="0"/>
              <a:t>This issue is classified as NP-complete. Issues with an undetermined state are referred to be NP complete problems. </a:t>
            </a:r>
          </a:p>
          <a:p>
            <a:pPr>
              <a:lnSpc>
                <a:spcPct val="100000"/>
              </a:lnSpc>
            </a:pPr>
            <a:r>
              <a:rPr lang="en-US" sz="2400" dirty="0"/>
              <a:t>No polynomial-time algorithm has yet been developed for any NP complete problem, and no one has yet been able to show that none exist. </a:t>
            </a:r>
          </a:p>
          <a:p>
            <a:pPr>
              <a:lnSpc>
                <a:spcPct val="100000"/>
              </a:lnSpc>
            </a:pPr>
            <a:r>
              <a:rPr lang="en-US" sz="2400" dirty="0"/>
              <a:t>There are, however, greedy algorithms for solving the sequence assembly issue, which have shown to work rather well in practice in trials. </a:t>
            </a:r>
            <a:r>
              <a:rPr lang="en-US" sz="2400" b="1" dirty="0"/>
              <a:t>Sequence alignment </a:t>
            </a:r>
            <a:r>
              <a:rPr lang="en-US" sz="2400" dirty="0"/>
              <a:t>is a typical strategy for solving the sequence assembly issue and analyzing sequence data.</a:t>
            </a:r>
          </a:p>
        </p:txBody>
      </p:sp>
    </p:spTree>
    <p:extLst>
      <p:ext uri="{BB962C8B-B14F-4D97-AF65-F5344CB8AC3E}">
        <p14:creationId xmlns:p14="http://schemas.microsoft.com/office/powerpoint/2010/main" val="2216033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{85ADD7B6-E773-4CD0-B9AF-52900ED18CA8}tf00934815_win32</Template>
  <TotalTime>874</TotalTime>
  <Words>2571</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Georgia</vt:lpstr>
      <vt:lpstr>Goudy Old Style</vt:lpstr>
      <vt:lpstr>Wingdings</vt:lpstr>
      <vt:lpstr>Wingdings 2</vt:lpstr>
      <vt:lpstr>SlateVTI</vt:lpstr>
      <vt:lpstr>Efficient alignment techniques for sequencing data using machine learning.</vt:lpstr>
      <vt:lpstr>What is DNA</vt:lpstr>
      <vt:lpstr>What is DNA</vt:lpstr>
      <vt:lpstr>What is DNA Sequencing?</vt:lpstr>
      <vt:lpstr>History of sequencing</vt:lpstr>
      <vt:lpstr>Genome Sequencing and Sequence Assembly</vt:lpstr>
      <vt:lpstr>Shotgun Sequencing</vt:lpstr>
      <vt:lpstr>Shotgun Sequencing cont</vt:lpstr>
      <vt:lpstr>Problems faced in sequence assembly</vt:lpstr>
      <vt:lpstr>Sequence Alignment</vt:lpstr>
      <vt:lpstr>Next-Generation Sequencing</vt:lpstr>
      <vt:lpstr>Next-Generation Sequencing</vt:lpstr>
      <vt:lpstr>Machine Learning Algorithm </vt:lpstr>
      <vt:lpstr>Basic Process of Data Mining</vt:lpstr>
      <vt:lpstr>Basic Process of Data Mining</vt:lpstr>
      <vt:lpstr>Application of Machine Learning in DNA Sequence Data Mining</vt:lpstr>
      <vt:lpstr>Application of Machine Learning in DNA Sequence Data Mining</vt:lpstr>
      <vt:lpstr>DNA Sequence Pattern Mining</vt:lpstr>
      <vt:lpstr>DNA Sequence Pattern Mining</vt:lpstr>
      <vt:lpstr>Open Issues</vt:lpstr>
      <vt:lpstr>Ethical Issues</vt:lpstr>
      <vt:lpstr>Uses of DNA sequencing</vt:lpstr>
      <vt:lpstr>Which Technique to use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alignment techniques for sequencing data.</dc:title>
  <dc:creator>Taonga E. Kandiwo</dc:creator>
  <cp:lastModifiedBy>Taonga E. Kandiwo</cp:lastModifiedBy>
  <cp:revision>2</cp:revision>
  <dcterms:created xsi:type="dcterms:W3CDTF">2021-11-10T04:25:24Z</dcterms:created>
  <dcterms:modified xsi:type="dcterms:W3CDTF">2022-04-25T15:04:24Z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