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39"/>
  </p:notesMasterIdLst>
  <p:handoutMasterIdLst>
    <p:handoutMasterId r:id="rId40"/>
  </p:handoutMasterIdLst>
  <p:sldIdLst>
    <p:sldId id="257" r:id="rId5"/>
    <p:sldId id="281" r:id="rId6"/>
    <p:sldId id="308" r:id="rId7"/>
    <p:sldId id="311" r:id="rId8"/>
    <p:sldId id="310" r:id="rId9"/>
    <p:sldId id="280" r:id="rId10"/>
    <p:sldId id="305" r:id="rId11"/>
    <p:sldId id="303" r:id="rId12"/>
    <p:sldId id="306" r:id="rId13"/>
    <p:sldId id="304" r:id="rId14"/>
    <p:sldId id="307" r:id="rId15"/>
    <p:sldId id="288" r:id="rId16"/>
    <p:sldId id="287" r:id="rId17"/>
    <p:sldId id="312" r:id="rId18"/>
    <p:sldId id="286" r:id="rId19"/>
    <p:sldId id="285" r:id="rId20"/>
    <p:sldId id="284" r:id="rId21"/>
    <p:sldId id="275" r:id="rId22"/>
    <p:sldId id="314" r:id="rId23"/>
    <p:sldId id="313" r:id="rId24"/>
    <p:sldId id="315" r:id="rId25"/>
    <p:sldId id="309" r:id="rId26"/>
    <p:sldId id="282" r:id="rId27"/>
    <p:sldId id="283" r:id="rId28"/>
    <p:sldId id="276" r:id="rId29"/>
    <p:sldId id="316" r:id="rId30"/>
    <p:sldId id="289" r:id="rId31"/>
    <p:sldId id="290" r:id="rId32"/>
    <p:sldId id="291" r:id="rId33"/>
    <p:sldId id="292" r:id="rId34"/>
    <p:sldId id="277" r:id="rId35"/>
    <p:sldId id="279" r:id="rId36"/>
    <p:sldId id="317"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64378" autoAdjust="0"/>
  </p:normalViewPr>
  <p:slideViewPr>
    <p:cSldViewPr snapToGrid="0" snapToObjects="1">
      <p:cViewPr varScale="1">
        <p:scale>
          <a:sx n="72" d="100"/>
          <a:sy n="72" d="100"/>
        </p:scale>
        <p:origin x="660" y="6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2EE11-D9EE-4F90-B2AB-31D7D22510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8A302C-A6E3-4140-875B-A86E52A6110A}">
      <dgm:prSet/>
      <dgm:spPr/>
      <dgm:t>
        <a:bodyPr/>
        <a:lstStyle/>
        <a:p>
          <a:r>
            <a:rPr lang="en-US" dirty="0"/>
            <a:t>Common definitions of loneliness describe it as a state of solitude or being alone, however, loneliness is a state of mind. Loneliness causes people to feel empty, alone, and unwanted. People who are lonely often crave human contact, but their state of mind makes it more difficult to form connections with other people.</a:t>
          </a:r>
        </a:p>
      </dgm:t>
    </dgm:pt>
    <dgm:pt modelId="{1D902984-8A1E-474C-9F27-041E8EFFADE7}" type="parTrans" cxnId="{FE0A0032-E2E7-4CCA-AE32-97908165DBED}">
      <dgm:prSet/>
      <dgm:spPr/>
      <dgm:t>
        <a:bodyPr/>
        <a:lstStyle/>
        <a:p>
          <a:endParaRPr lang="en-US"/>
        </a:p>
      </dgm:t>
    </dgm:pt>
    <dgm:pt modelId="{C97B6370-B9F6-4323-9D1F-D37CEF3D304D}" type="sibTrans" cxnId="{FE0A0032-E2E7-4CCA-AE32-97908165DBED}">
      <dgm:prSet/>
      <dgm:spPr/>
      <dgm:t>
        <a:bodyPr/>
        <a:lstStyle/>
        <a:p>
          <a:endParaRPr lang="en-US"/>
        </a:p>
      </dgm:t>
    </dgm:pt>
    <dgm:pt modelId="{708A347B-9441-4691-AB2B-7C31B3EF0C76}">
      <dgm:prSet/>
      <dgm:spPr/>
      <dgm:t>
        <a:bodyPr/>
        <a:lstStyle/>
        <a:p>
          <a:r>
            <a:rPr lang="en-US" dirty="0"/>
            <a:t>Researchers suggest that loneliness is associated with social isolation, poor social skills, introversion, and depression.</a:t>
          </a:r>
        </a:p>
      </dgm:t>
    </dgm:pt>
    <dgm:pt modelId="{6723DE7B-3F27-40E5-BD1A-77C4A1F2D0E0}" type="parTrans" cxnId="{426D5996-463C-4569-AC38-C5D61594D82C}">
      <dgm:prSet/>
      <dgm:spPr/>
      <dgm:t>
        <a:bodyPr/>
        <a:lstStyle/>
        <a:p>
          <a:endParaRPr lang="en-US"/>
        </a:p>
      </dgm:t>
    </dgm:pt>
    <dgm:pt modelId="{50D8B40D-A083-4A11-8122-C5BD944D85E2}" type="sibTrans" cxnId="{426D5996-463C-4569-AC38-C5D61594D82C}">
      <dgm:prSet/>
      <dgm:spPr/>
      <dgm:t>
        <a:bodyPr/>
        <a:lstStyle/>
        <a:p>
          <a:endParaRPr lang="en-US"/>
        </a:p>
      </dgm:t>
    </dgm:pt>
    <dgm:pt modelId="{613FDAE8-832B-4600-A7C2-9F4FA8643C4B}">
      <dgm:prSet/>
      <dgm:spPr/>
      <dgm:t>
        <a:bodyPr/>
        <a:lstStyle/>
        <a:p>
          <a:r>
            <a:rPr lang="en-US" dirty="0"/>
            <a:t>Loneliness, according to many experts, is not necessarily about being alone. Instead, if you feel alone and isolated, then that is how loneliness plays into your state of mind.</a:t>
          </a:r>
        </a:p>
      </dgm:t>
    </dgm:pt>
    <dgm:pt modelId="{C0C47672-CDB9-42C5-8C22-ACB010A8EC16}" type="parTrans" cxnId="{63704C92-A08B-4489-87F4-0D2808282CA4}">
      <dgm:prSet/>
      <dgm:spPr/>
      <dgm:t>
        <a:bodyPr/>
        <a:lstStyle/>
        <a:p>
          <a:endParaRPr lang="en-US"/>
        </a:p>
      </dgm:t>
    </dgm:pt>
    <dgm:pt modelId="{5B7F2906-1588-417B-A4FB-41EFAAED17A1}" type="sibTrans" cxnId="{63704C92-A08B-4489-87F4-0D2808282CA4}">
      <dgm:prSet/>
      <dgm:spPr/>
      <dgm:t>
        <a:bodyPr/>
        <a:lstStyle/>
        <a:p>
          <a:endParaRPr lang="en-US"/>
        </a:p>
      </dgm:t>
    </dgm:pt>
    <dgm:pt modelId="{1A1F4B2C-877B-439D-A24C-F1117E9843C7}">
      <dgm:prSet/>
      <dgm:spPr/>
      <dgm:t>
        <a:bodyPr/>
        <a:lstStyle/>
        <a:p>
          <a:r>
            <a:rPr lang="en-US" dirty="0"/>
            <a:t>For example, a college freshman might feel lonely despite being surrounded by roommates and other peers. A soldier beginning their military career might feel lonely after being deployed to a foreign country, despite being constantly surrounded by other troop members.</a:t>
          </a:r>
        </a:p>
      </dgm:t>
    </dgm:pt>
    <dgm:pt modelId="{F28763CF-2AE5-4489-8C39-A2D972DAB4D3}" type="parTrans" cxnId="{81F4A80B-38F8-41AC-B184-6D2313D69317}">
      <dgm:prSet/>
      <dgm:spPr/>
      <dgm:t>
        <a:bodyPr/>
        <a:lstStyle/>
        <a:p>
          <a:endParaRPr lang="en-US"/>
        </a:p>
      </dgm:t>
    </dgm:pt>
    <dgm:pt modelId="{B92011A2-E56F-4198-BA15-4D126DB9E8B8}" type="sibTrans" cxnId="{81F4A80B-38F8-41AC-B184-6D2313D69317}">
      <dgm:prSet/>
      <dgm:spPr/>
      <dgm:t>
        <a:bodyPr/>
        <a:lstStyle/>
        <a:p>
          <a:endParaRPr lang="en-US"/>
        </a:p>
      </dgm:t>
    </dgm:pt>
    <dgm:pt modelId="{97A64543-17A7-40D6-BC4D-CDDF65CDD720}" type="pres">
      <dgm:prSet presAssocID="{6A62EE11-D9EE-4F90-B2AB-31D7D2251064}" presName="linear" presStyleCnt="0">
        <dgm:presLayoutVars>
          <dgm:animLvl val="lvl"/>
          <dgm:resizeHandles val="exact"/>
        </dgm:presLayoutVars>
      </dgm:prSet>
      <dgm:spPr/>
    </dgm:pt>
    <dgm:pt modelId="{3554D78D-0FE8-468D-8F45-5734C5A776EC}" type="pres">
      <dgm:prSet presAssocID="{408A302C-A6E3-4140-875B-A86E52A6110A}" presName="parentText" presStyleLbl="node1" presStyleIdx="0" presStyleCnt="4">
        <dgm:presLayoutVars>
          <dgm:chMax val="0"/>
          <dgm:bulletEnabled val="1"/>
        </dgm:presLayoutVars>
      </dgm:prSet>
      <dgm:spPr/>
    </dgm:pt>
    <dgm:pt modelId="{B142AB3D-6C1D-4C22-8C05-28396149C2E1}" type="pres">
      <dgm:prSet presAssocID="{C97B6370-B9F6-4323-9D1F-D37CEF3D304D}" presName="spacer" presStyleCnt="0"/>
      <dgm:spPr/>
    </dgm:pt>
    <dgm:pt modelId="{C510C2EE-93DE-4248-8473-8DEE1750F1A8}" type="pres">
      <dgm:prSet presAssocID="{708A347B-9441-4691-AB2B-7C31B3EF0C76}" presName="parentText" presStyleLbl="node1" presStyleIdx="1" presStyleCnt="4">
        <dgm:presLayoutVars>
          <dgm:chMax val="0"/>
          <dgm:bulletEnabled val="1"/>
        </dgm:presLayoutVars>
      </dgm:prSet>
      <dgm:spPr/>
    </dgm:pt>
    <dgm:pt modelId="{C0DA3426-5A8C-437A-B766-94B504FC3827}" type="pres">
      <dgm:prSet presAssocID="{50D8B40D-A083-4A11-8122-C5BD944D85E2}" presName="spacer" presStyleCnt="0"/>
      <dgm:spPr/>
    </dgm:pt>
    <dgm:pt modelId="{9198989F-52EF-4AC3-B682-C4EC5E5F7769}" type="pres">
      <dgm:prSet presAssocID="{613FDAE8-832B-4600-A7C2-9F4FA8643C4B}" presName="parentText" presStyleLbl="node1" presStyleIdx="2" presStyleCnt="4">
        <dgm:presLayoutVars>
          <dgm:chMax val="0"/>
          <dgm:bulletEnabled val="1"/>
        </dgm:presLayoutVars>
      </dgm:prSet>
      <dgm:spPr/>
    </dgm:pt>
    <dgm:pt modelId="{4960199A-EDAC-457C-AE8F-FDD919D9E46E}" type="pres">
      <dgm:prSet presAssocID="{5B7F2906-1588-417B-A4FB-41EFAAED17A1}" presName="spacer" presStyleCnt="0"/>
      <dgm:spPr/>
    </dgm:pt>
    <dgm:pt modelId="{10959B22-21CA-40C5-BD9A-1773C18745F2}" type="pres">
      <dgm:prSet presAssocID="{1A1F4B2C-877B-439D-A24C-F1117E9843C7}" presName="parentText" presStyleLbl="node1" presStyleIdx="3" presStyleCnt="4">
        <dgm:presLayoutVars>
          <dgm:chMax val="0"/>
          <dgm:bulletEnabled val="1"/>
        </dgm:presLayoutVars>
      </dgm:prSet>
      <dgm:spPr/>
    </dgm:pt>
  </dgm:ptLst>
  <dgm:cxnLst>
    <dgm:cxn modelId="{A6322A01-393E-43C2-A8BF-1E79D8AFF262}" type="presOf" srcId="{6A62EE11-D9EE-4F90-B2AB-31D7D2251064}" destId="{97A64543-17A7-40D6-BC4D-CDDF65CDD720}" srcOrd="0" destOrd="0" presId="urn:microsoft.com/office/officeart/2005/8/layout/vList2"/>
    <dgm:cxn modelId="{81F4A80B-38F8-41AC-B184-6D2313D69317}" srcId="{6A62EE11-D9EE-4F90-B2AB-31D7D2251064}" destId="{1A1F4B2C-877B-439D-A24C-F1117E9843C7}" srcOrd="3" destOrd="0" parTransId="{F28763CF-2AE5-4489-8C39-A2D972DAB4D3}" sibTransId="{B92011A2-E56F-4198-BA15-4D126DB9E8B8}"/>
    <dgm:cxn modelId="{FE0A0032-E2E7-4CCA-AE32-97908165DBED}" srcId="{6A62EE11-D9EE-4F90-B2AB-31D7D2251064}" destId="{408A302C-A6E3-4140-875B-A86E52A6110A}" srcOrd="0" destOrd="0" parTransId="{1D902984-8A1E-474C-9F27-041E8EFFADE7}" sibTransId="{C97B6370-B9F6-4323-9D1F-D37CEF3D304D}"/>
    <dgm:cxn modelId="{689C873C-7123-4326-AB42-A55DCD66D9A9}" type="presOf" srcId="{408A302C-A6E3-4140-875B-A86E52A6110A}" destId="{3554D78D-0FE8-468D-8F45-5734C5A776EC}" srcOrd="0" destOrd="0" presId="urn:microsoft.com/office/officeart/2005/8/layout/vList2"/>
    <dgm:cxn modelId="{F7495E3F-A356-4D80-9FDF-E9465AF66EC2}" type="presOf" srcId="{1A1F4B2C-877B-439D-A24C-F1117E9843C7}" destId="{10959B22-21CA-40C5-BD9A-1773C18745F2}" srcOrd="0" destOrd="0" presId="urn:microsoft.com/office/officeart/2005/8/layout/vList2"/>
    <dgm:cxn modelId="{63704C92-A08B-4489-87F4-0D2808282CA4}" srcId="{6A62EE11-D9EE-4F90-B2AB-31D7D2251064}" destId="{613FDAE8-832B-4600-A7C2-9F4FA8643C4B}" srcOrd="2" destOrd="0" parTransId="{C0C47672-CDB9-42C5-8C22-ACB010A8EC16}" sibTransId="{5B7F2906-1588-417B-A4FB-41EFAAED17A1}"/>
    <dgm:cxn modelId="{426D5996-463C-4569-AC38-C5D61594D82C}" srcId="{6A62EE11-D9EE-4F90-B2AB-31D7D2251064}" destId="{708A347B-9441-4691-AB2B-7C31B3EF0C76}" srcOrd="1" destOrd="0" parTransId="{6723DE7B-3F27-40E5-BD1A-77C4A1F2D0E0}" sibTransId="{50D8B40D-A083-4A11-8122-C5BD944D85E2}"/>
    <dgm:cxn modelId="{5F0D3BBD-B649-4190-B273-29BC5376E7B9}" type="presOf" srcId="{708A347B-9441-4691-AB2B-7C31B3EF0C76}" destId="{C510C2EE-93DE-4248-8473-8DEE1750F1A8}" srcOrd="0" destOrd="0" presId="urn:microsoft.com/office/officeart/2005/8/layout/vList2"/>
    <dgm:cxn modelId="{FC5C7DBD-765A-45F3-81DB-63E2DFFA6DAB}" type="presOf" srcId="{613FDAE8-832B-4600-A7C2-9F4FA8643C4B}" destId="{9198989F-52EF-4AC3-B682-C4EC5E5F7769}" srcOrd="0" destOrd="0" presId="urn:microsoft.com/office/officeart/2005/8/layout/vList2"/>
    <dgm:cxn modelId="{4268262D-D01E-40D9-8138-A9FE99535741}" type="presParOf" srcId="{97A64543-17A7-40D6-BC4D-CDDF65CDD720}" destId="{3554D78D-0FE8-468D-8F45-5734C5A776EC}" srcOrd="0" destOrd="0" presId="urn:microsoft.com/office/officeart/2005/8/layout/vList2"/>
    <dgm:cxn modelId="{40EA9F57-772A-4DEB-BC66-A8D0C41BFA3E}" type="presParOf" srcId="{97A64543-17A7-40D6-BC4D-CDDF65CDD720}" destId="{B142AB3D-6C1D-4C22-8C05-28396149C2E1}" srcOrd="1" destOrd="0" presId="urn:microsoft.com/office/officeart/2005/8/layout/vList2"/>
    <dgm:cxn modelId="{419A0D14-A4A4-4EC7-A81E-2D9723D726DC}" type="presParOf" srcId="{97A64543-17A7-40D6-BC4D-CDDF65CDD720}" destId="{C510C2EE-93DE-4248-8473-8DEE1750F1A8}" srcOrd="2" destOrd="0" presId="urn:microsoft.com/office/officeart/2005/8/layout/vList2"/>
    <dgm:cxn modelId="{910BC910-3CAA-4C0B-92A9-10AD36C6E9A1}" type="presParOf" srcId="{97A64543-17A7-40D6-BC4D-CDDF65CDD720}" destId="{C0DA3426-5A8C-437A-B766-94B504FC3827}" srcOrd="3" destOrd="0" presId="urn:microsoft.com/office/officeart/2005/8/layout/vList2"/>
    <dgm:cxn modelId="{4F06664A-8235-4B0F-91CA-6C3CF065047D}" type="presParOf" srcId="{97A64543-17A7-40D6-BC4D-CDDF65CDD720}" destId="{9198989F-52EF-4AC3-B682-C4EC5E5F7769}" srcOrd="4" destOrd="0" presId="urn:microsoft.com/office/officeart/2005/8/layout/vList2"/>
    <dgm:cxn modelId="{AA5D7BFA-7EB3-4FB3-95F2-04B54ED5399D}" type="presParOf" srcId="{97A64543-17A7-40D6-BC4D-CDDF65CDD720}" destId="{4960199A-EDAC-457C-AE8F-FDD919D9E46E}" srcOrd="5" destOrd="0" presId="urn:microsoft.com/office/officeart/2005/8/layout/vList2"/>
    <dgm:cxn modelId="{835AC116-BEA0-42DF-BCE7-36B61AFC470D}" type="presParOf" srcId="{97A64543-17A7-40D6-BC4D-CDDF65CDD720}" destId="{10959B22-21CA-40C5-BD9A-1773C18745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EE43A-0E6C-4E58-B168-5CF32BCD89F9}"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F8CB5FA4-D070-4416-BC14-9087372DD57A}">
      <dgm:prSet/>
      <dgm:spPr/>
      <dgm:t>
        <a:bodyPr/>
        <a:lstStyle/>
        <a:p>
          <a:r>
            <a:rPr lang="en-US" b="1"/>
            <a:t>Emotional loneliness </a:t>
          </a:r>
          <a:r>
            <a:rPr lang="en-US"/>
            <a:t>is the absence of a significant other with whom a close attachment or meaningful relationship existed (a partner or close friend).</a:t>
          </a:r>
        </a:p>
      </dgm:t>
    </dgm:pt>
    <dgm:pt modelId="{4CDDFB5A-A893-47EB-8665-304B2F53B000}" type="parTrans" cxnId="{A84B9DB6-669B-4DD9-B6CE-C25AEF6C94DC}">
      <dgm:prSet/>
      <dgm:spPr/>
      <dgm:t>
        <a:bodyPr/>
        <a:lstStyle/>
        <a:p>
          <a:endParaRPr lang="en-US"/>
        </a:p>
      </dgm:t>
    </dgm:pt>
    <dgm:pt modelId="{67654D51-444D-4EC1-8842-95873A2357D3}" type="sibTrans" cxnId="{A84B9DB6-669B-4DD9-B6CE-C25AEF6C94DC}">
      <dgm:prSet/>
      <dgm:spPr/>
      <dgm:t>
        <a:bodyPr/>
        <a:lstStyle/>
        <a:p>
          <a:endParaRPr lang="en-US"/>
        </a:p>
      </dgm:t>
    </dgm:pt>
    <dgm:pt modelId="{EC6AEC07-E8B7-4139-A680-17EEDD1963FA}">
      <dgm:prSet/>
      <dgm:spPr/>
      <dgm:t>
        <a:bodyPr/>
        <a:lstStyle/>
        <a:p>
          <a:r>
            <a:rPr lang="en-US" b="1"/>
            <a:t>Social loneliness </a:t>
          </a:r>
          <a:r>
            <a:rPr lang="en-US"/>
            <a:t>is the lack of a wider social network of friends, neighbours or colleagues.</a:t>
          </a:r>
        </a:p>
      </dgm:t>
    </dgm:pt>
    <dgm:pt modelId="{CBD353E8-F8D0-4EA8-81B4-25D5501EB5B4}" type="parTrans" cxnId="{AE934D7D-C0D5-40C6-BE40-472E0724D29E}">
      <dgm:prSet/>
      <dgm:spPr/>
      <dgm:t>
        <a:bodyPr/>
        <a:lstStyle/>
        <a:p>
          <a:endParaRPr lang="en-US"/>
        </a:p>
      </dgm:t>
    </dgm:pt>
    <dgm:pt modelId="{8F437040-ACB9-4146-B2F0-52288B86E363}" type="sibTrans" cxnId="{AE934D7D-C0D5-40C6-BE40-472E0724D29E}">
      <dgm:prSet/>
      <dgm:spPr/>
      <dgm:t>
        <a:bodyPr/>
        <a:lstStyle/>
        <a:p>
          <a:endParaRPr lang="en-US"/>
        </a:p>
      </dgm:t>
    </dgm:pt>
    <dgm:pt modelId="{E2901D99-DCDB-40AC-8878-831C9321B1AA}">
      <dgm:prSet/>
      <dgm:spPr/>
      <dgm:t>
        <a:bodyPr/>
        <a:lstStyle/>
        <a:p>
          <a:r>
            <a:rPr lang="en-US" b="1"/>
            <a:t>Existential loneliness </a:t>
          </a:r>
          <a:r>
            <a:rPr lang="en-US"/>
            <a:t>is described as a universal aspect of the human condition which expresses the separateness of the person from others.</a:t>
          </a:r>
        </a:p>
      </dgm:t>
    </dgm:pt>
    <dgm:pt modelId="{BD7904C6-81EA-40EE-8EAF-428F4B3EFF04}" type="parTrans" cxnId="{8F65884A-313C-4ED9-93E3-E814DB11435C}">
      <dgm:prSet/>
      <dgm:spPr/>
      <dgm:t>
        <a:bodyPr/>
        <a:lstStyle/>
        <a:p>
          <a:endParaRPr lang="en-US"/>
        </a:p>
      </dgm:t>
    </dgm:pt>
    <dgm:pt modelId="{C84BFDCC-E265-4779-85CD-E31FC34E7FD7}" type="sibTrans" cxnId="{8F65884A-313C-4ED9-93E3-E814DB11435C}">
      <dgm:prSet/>
      <dgm:spPr/>
      <dgm:t>
        <a:bodyPr/>
        <a:lstStyle/>
        <a:p>
          <a:endParaRPr lang="en-US"/>
        </a:p>
      </dgm:t>
    </dgm:pt>
    <dgm:pt modelId="{15472D28-25B8-41FF-AB43-46EA8CA905D6}" type="pres">
      <dgm:prSet presAssocID="{194EE43A-0E6C-4E58-B168-5CF32BCD89F9}" presName="hierChild1" presStyleCnt="0">
        <dgm:presLayoutVars>
          <dgm:chPref val="1"/>
          <dgm:dir/>
          <dgm:animOne val="branch"/>
          <dgm:animLvl val="lvl"/>
          <dgm:resizeHandles/>
        </dgm:presLayoutVars>
      </dgm:prSet>
      <dgm:spPr/>
    </dgm:pt>
    <dgm:pt modelId="{4D72645D-2EE1-4AF6-9E21-067AFC45113A}" type="pres">
      <dgm:prSet presAssocID="{F8CB5FA4-D070-4416-BC14-9087372DD57A}" presName="hierRoot1" presStyleCnt="0"/>
      <dgm:spPr/>
    </dgm:pt>
    <dgm:pt modelId="{A41F8295-5272-47FD-AC72-169173F58C03}" type="pres">
      <dgm:prSet presAssocID="{F8CB5FA4-D070-4416-BC14-9087372DD57A}" presName="composite" presStyleCnt="0"/>
      <dgm:spPr/>
    </dgm:pt>
    <dgm:pt modelId="{947D149F-CE78-4F43-B01F-655C4C1ECD0B}" type="pres">
      <dgm:prSet presAssocID="{F8CB5FA4-D070-4416-BC14-9087372DD57A}" presName="background" presStyleLbl="node0" presStyleIdx="0" presStyleCnt="3"/>
      <dgm:spPr/>
    </dgm:pt>
    <dgm:pt modelId="{1910DE06-FD36-4F98-8FEB-98E8FD4CA10F}" type="pres">
      <dgm:prSet presAssocID="{F8CB5FA4-D070-4416-BC14-9087372DD57A}" presName="text" presStyleLbl="fgAcc0" presStyleIdx="0" presStyleCnt="3">
        <dgm:presLayoutVars>
          <dgm:chPref val="3"/>
        </dgm:presLayoutVars>
      </dgm:prSet>
      <dgm:spPr/>
    </dgm:pt>
    <dgm:pt modelId="{ED51EF69-5920-4A77-903D-0F717604DBD2}" type="pres">
      <dgm:prSet presAssocID="{F8CB5FA4-D070-4416-BC14-9087372DD57A}" presName="hierChild2" presStyleCnt="0"/>
      <dgm:spPr/>
    </dgm:pt>
    <dgm:pt modelId="{E8610035-1DC1-44ED-A169-B952EFB7E881}" type="pres">
      <dgm:prSet presAssocID="{EC6AEC07-E8B7-4139-A680-17EEDD1963FA}" presName="hierRoot1" presStyleCnt="0"/>
      <dgm:spPr/>
    </dgm:pt>
    <dgm:pt modelId="{D8962444-5D22-43EA-BD80-3FEA8B7F006C}" type="pres">
      <dgm:prSet presAssocID="{EC6AEC07-E8B7-4139-A680-17EEDD1963FA}" presName="composite" presStyleCnt="0"/>
      <dgm:spPr/>
    </dgm:pt>
    <dgm:pt modelId="{76147F29-B21F-4AAA-8F18-585FE2105258}" type="pres">
      <dgm:prSet presAssocID="{EC6AEC07-E8B7-4139-A680-17EEDD1963FA}" presName="background" presStyleLbl="node0" presStyleIdx="1" presStyleCnt="3"/>
      <dgm:spPr/>
    </dgm:pt>
    <dgm:pt modelId="{E181243B-B4B5-4E2E-AC78-8A48FF3FA6BB}" type="pres">
      <dgm:prSet presAssocID="{EC6AEC07-E8B7-4139-A680-17EEDD1963FA}" presName="text" presStyleLbl="fgAcc0" presStyleIdx="1" presStyleCnt="3">
        <dgm:presLayoutVars>
          <dgm:chPref val="3"/>
        </dgm:presLayoutVars>
      </dgm:prSet>
      <dgm:spPr/>
    </dgm:pt>
    <dgm:pt modelId="{ABC54CA7-5A1E-4B6A-843E-46C7B8CA71C6}" type="pres">
      <dgm:prSet presAssocID="{EC6AEC07-E8B7-4139-A680-17EEDD1963FA}" presName="hierChild2" presStyleCnt="0"/>
      <dgm:spPr/>
    </dgm:pt>
    <dgm:pt modelId="{4AC32E05-CA80-4C82-8D90-69E5673FB8B7}" type="pres">
      <dgm:prSet presAssocID="{E2901D99-DCDB-40AC-8878-831C9321B1AA}" presName="hierRoot1" presStyleCnt="0"/>
      <dgm:spPr/>
    </dgm:pt>
    <dgm:pt modelId="{8AF3686B-668C-4768-8C90-2DF341DAE1BF}" type="pres">
      <dgm:prSet presAssocID="{E2901D99-DCDB-40AC-8878-831C9321B1AA}" presName="composite" presStyleCnt="0"/>
      <dgm:spPr/>
    </dgm:pt>
    <dgm:pt modelId="{52A2FC1F-2B74-4EBB-ACDC-E544605100E4}" type="pres">
      <dgm:prSet presAssocID="{E2901D99-DCDB-40AC-8878-831C9321B1AA}" presName="background" presStyleLbl="node0" presStyleIdx="2" presStyleCnt="3"/>
      <dgm:spPr/>
    </dgm:pt>
    <dgm:pt modelId="{80C9CE83-FE00-4F11-887A-68E727E9A524}" type="pres">
      <dgm:prSet presAssocID="{E2901D99-DCDB-40AC-8878-831C9321B1AA}" presName="text" presStyleLbl="fgAcc0" presStyleIdx="2" presStyleCnt="3">
        <dgm:presLayoutVars>
          <dgm:chPref val="3"/>
        </dgm:presLayoutVars>
      </dgm:prSet>
      <dgm:spPr/>
    </dgm:pt>
    <dgm:pt modelId="{AFB46E91-C9F8-4117-BD45-DBC7C28F743C}" type="pres">
      <dgm:prSet presAssocID="{E2901D99-DCDB-40AC-8878-831C9321B1AA}" presName="hierChild2" presStyleCnt="0"/>
      <dgm:spPr/>
    </dgm:pt>
  </dgm:ptLst>
  <dgm:cxnLst>
    <dgm:cxn modelId="{403F141E-3C0A-4127-B8C1-D6E5CE4C1243}" type="presOf" srcId="{F8CB5FA4-D070-4416-BC14-9087372DD57A}" destId="{1910DE06-FD36-4F98-8FEB-98E8FD4CA10F}" srcOrd="0" destOrd="0" presId="urn:microsoft.com/office/officeart/2005/8/layout/hierarchy1"/>
    <dgm:cxn modelId="{4D1C9429-DE6C-4ACA-9888-DA8FB642BEF9}" type="presOf" srcId="{EC6AEC07-E8B7-4139-A680-17EEDD1963FA}" destId="{E181243B-B4B5-4E2E-AC78-8A48FF3FA6BB}" srcOrd="0" destOrd="0" presId="urn:microsoft.com/office/officeart/2005/8/layout/hierarchy1"/>
    <dgm:cxn modelId="{91B96235-FEA0-4D65-A954-6103BDAE9DE0}" type="presOf" srcId="{E2901D99-DCDB-40AC-8878-831C9321B1AA}" destId="{80C9CE83-FE00-4F11-887A-68E727E9A524}" srcOrd="0" destOrd="0" presId="urn:microsoft.com/office/officeart/2005/8/layout/hierarchy1"/>
    <dgm:cxn modelId="{8F65884A-313C-4ED9-93E3-E814DB11435C}" srcId="{194EE43A-0E6C-4E58-B168-5CF32BCD89F9}" destId="{E2901D99-DCDB-40AC-8878-831C9321B1AA}" srcOrd="2" destOrd="0" parTransId="{BD7904C6-81EA-40EE-8EAF-428F4B3EFF04}" sibTransId="{C84BFDCC-E265-4779-85CD-E31FC34E7FD7}"/>
    <dgm:cxn modelId="{AE934D7D-C0D5-40C6-BE40-472E0724D29E}" srcId="{194EE43A-0E6C-4E58-B168-5CF32BCD89F9}" destId="{EC6AEC07-E8B7-4139-A680-17EEDD1963FA}" srcOrd="1" destOrd="0" parTransId="{CBD353E8-F8D0-4EA8-81B4-25D5501EB5B4}" sibTransId="{8F437040-ACB9-4146-B2F0-52288B86E363}"/>
    <dgm:cxn modelId="{A84B9DB6-669B-4DD9-B6CE-C25AEF6C94DC}" srcId="{194EE43A-0E6C-4E58-B168-5CF32BCD89F9}" destId="{F8CB5FA4-D070-4416-BC14-9087372DD57A}" srcOrd="0" destOrd="0" parTransId="{4CDDFB5A-A893-47EB-8665-304B2F53B000}" sibTransId="{67654D51-444D-4EC1-8842-95873A2357D3}"/>
    <dgm:cxn modelId="{EF3CE7BA-BCB3-4015-97AC-B1A3A00310CA}" type="presOf" srcId="{194EE43A-0E6C-4E58-B168-5CF32BCD89F9}" destId="{15472D28-25B8-41FF-AB43-46EA8CA905D6}" srcOrd="0" destOrd="0" presId="urn:microsoft.com/office/officeart/2005/8/layout/hierarchy1"/>
    <dgm:cxn modelId="{E67B9577-1930-414E-BE24-324CF92DCADD}" type="presParOf" srcId="{15472D28-25B8-41FF-AB43-46EA8CA905D6}" destId="{4D72645D-2EE1-4AF6-9E21-067AFC45113A}" srcOrd="0" destOrd="0" presId="urn:microsoft.com/office/officeart/2005/8/layout/hierarchy1"/>
    <dgm:cxn modelId="{2AB1E92D-7001-4299-ACB7-416C1B60835F}" type="presParOf" srcId="{4D72645D-2EE1-4AF6-9E21-067AFC45113A}" destId="{A41F8295-5272-47FD-AC72-169173F58C03}" srcOrd="0" destOrd="0" presId="urn:microsoft.com/office/officeart/2005/8/layout/hierarchy1"/>
    <dgm:cxn modelId="{B0F47780-0B35-480B-9E89-E95A4C2B4361}" type="presParOf" srcId="{A41F8295-5272-47FD-AC72-169173F58C03}" destId="{947D149F-CE78-4F43-B01F-655C4C1ECD0B}" srcOrd="0" destOrd="0" presId="urn:microsoft.com/office/officeart/2005/8/layout/hierarchy1"/>
    <dgm:cxn modelId="{F981300F-A847-4E19-9EE2-518794628B44}" type="presParOf" srcId="{A41F8295-5272-47FD-AC72-169173F58C03}" destId="{1910DE06-FD36-4F98-8FEB-98E8FD4CA10F}" srcOrd="1" destOrd="0" presId="urn:microsoft.com/office/officeart/2005/8/layout/hierarchy1"/>
    <dgm:cxn modelId="{99B7040E-965E-4D72-9855-0A7C14485068}" type="presParOf" srcId="{4D72645D-2EE1-4AF6-9E21-067AFC45113A}" destId="{ED51EF69-5920-4A77-903D-0F717604DBD2}" srcOrd="1" destOrd="0" presId="urn:microsoft.com/office/officeart/2005/8/layout/hierarchy1"/>
    <dgm:cxn modelId="{CAFE0CF1-A87A-407F-BC32-33E287FB2BFE}" type="presParOf" srcId="{15472D28-25B8-41FF-AB43-46EA8CA905D6}" destId="{E8610035-1DC1-44ED-A169-B952EFB7E881}" srcOrd="1" destOrd="0" presId="urn:microsoft.com/office/officeart/2005/8/layout/hierarchy1"/>
    <dgm:cxn modelId="{B7265445-6960-42F2-8BE2-17C0B88812E9}" type="presParOf" srcId="{E8610035-1DC1-44ED-A169-B952EFB7E881}" destId="{D8962444-5D22-43EA-BD80-3FEA8B7F006C}" srcOrd="0" destOrd="0" presId="urn:microsoft.com/office/officeart/2005/8/layout/hierarchy1"/>
    <dgm:cxn modelId="{30FBA7E2-9BCF-4D75-9A86-2A8772962669}" type="presParOf" srcId="{D8962444-5D22-43EA-BD80-3FEA8B7F006C}" destId="{76147F29-B21F-4AAA-8F18-585FE2105258}" srcOrd="0" destOrd="0" presId="urn:microsoft.com/office/officeart/2005/8/layout/hierarchy1"/>
    <dgm:cxn modelId="{F079473F-3491-4D01-98A9-AB360FFD3D5E}" type="presParOf" srcId="{D8962444-5D22-43EA-BD80-3FEA8B7F006C}" destId="{E181243B-B4B5-4E2E-AC78-8A48FF3FA6BB}" srcOrd="1" destOrd="0" presId="urn:microsoft.com/office/officeart/2005/8/layout/hierarchy1"/>
    <dgm:cxn modelId="{499D457F-B6C7-4423-951A-8FA8385878DA}" type="presParOf" srcId="{E8610035-1DC1-44ED-A169-B952EFB7E881}" destId="{ABC54CA7-5A1E-4B6A-843E-46C7B8CA71C6}" srcOrd="1" destOrd="0" presId="urn:microsoft.com/office/officeart/2005/8/layout/hierarchy1"/>
    <dgm:cxn modelId="{8C00B16E-E7BC-4585-89B1-0213198CF428}" type="presParOf" srcId="{15472D28-25B8-41FF-AB43-46EA8CA905D6}" destId="{4AC32E05-CA80-4C82-8D90-69E5673FB8B7}" srcOrd="2" destOrd="0" presId="urn:microsoft.com/office/officeart/2005/8/layout/hierarchy1"/>
    <dgm:cxn modelId="{D6EC5CD2-1FB8-4DCA-8608-E684475AAF55}" type="presParOf" srcId="{4AC32E05-CA80-4C82-8D90-69E5673FB8B7}" destId="{8AF3686B-668C-4768-8C90-2DF341DAE1BF}" srcOrd="0" destOrd="0" presId="urn:microsoft.com/office/officeart/2005/8/layout/hierarchy1"/>
    <dgm:cxn modelId="{6CB9AD8D-0600-4BF6-A1E8-8A310DF3D6BA}" type="presParOf" srcId="{8AF3686B-668C-4768-8C90-2DF341DAE1BF}" destId="{52A2FC1F-2B74-4EBB-ACDC-E544605100E4}" srcOrd="0" destOrd="0" presId="urn:microsoft.com/office/officeart/2005/8/layout/hierarchy1"/>
    <dgm:cxn modelId="{EE8923D5-23E2-4253-B700-9ABFECF5C1F9}" type="presParOf" srcId="{8AF3686B-668C-4768-8C90-2DF341DAE1BF}" destId="{80C9CE83-FE00-4F11-887A-68E727E9A524}" srcOrd="1" destOrd="0" presId="urn:microsoft.com/office/officeart/2005/8/layout/hierarchy1"/>
    <dgm:cxn modelId="{AB0CAA41-A49C-4017-BA72-63BC12D27EC7}" type="presParOf" srcId="{4AC32E05-CA80-4C82-8D90-69E5673FB8B7}" destId="{AFB46E91-C9F8-4117-BD45-DBC7C28F74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9F3382-3E6E-4F23-96A7-D9963299DA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05089FE-FEC9-411F-8DA7-87CF2ACF6296}">
      <dgm:prSet/>
      <dgm:spPr/>
      <dgm:t>
        <a:bodyPr/>
        <a:lstStyle/>
        <a:p>
          <a:r>
            <a:rPr lang="en-US" dirty="0"/>
            <a:t>The saying that you are born into this world alone, and you go out alone, suggests that existential loneliness is an inescapable aspect of life. It can be terrifying for some people to recognize just how alone we all are in this world, even if you have friends and family who love and support you 24/7, no matter what.</a:t>
          </a:r>
        </a:p>
      </dgm:t>
    </dgm:pt>
    <dgm:pt modelId="{16C113CC-54C4-44D1-94AD-A5C78F5A73C5}" type="parTrans" cxnId="{A6334F3A-A294-4B69-922B-6773BA882E61}">
      <dgm:prSet/>
      <dgm:spPr/>
      <dgm:t>
        <a:bodyPr/>
        <a:lstStyle/>
        <a:p>
          <a:endParaRPr lang="en-US"/>
        </a:p>
      </dgm:t>
    </dgm:pt>
    <dgm:pt modelId="{51BC2E80-A510-4D9B-A014-07080F2F1A38}" type="sibTrans" cxnId="{A6334F3A-A294-4B69-922B-6773BA882E61}">
      <dgm:prSet/>
      <dgm:spPr/>
      <dgm:t>
        <a:bodyPr/>
        <a:lstStyle/>
        <a:p>
          <a:endParaRPr lang="en-US"/>
        </a:p>
      </dgm:t>
    </dgm:pt>
    <dgm:pt modelId="{3C002A56-88DD-4B72-AF4C-C621A52B99F8}">
      <dgm:prSet/>
      <dgm:spPr/>
      <dgm:t>
        <a:bodyPr/>
        <a:lstStyle/>
        <a:p>
          <a:r>
            <a:rPr lang="en-US"/>
            <a:t>Existential fears, including the fears of isolation, death, meaninglessness, and freedom, are experienced by virtually all of us at some point in time. Recognizing the fear and using it as a motivator to live more fully and more in the moment can help us immerse ourselves in the present, which might help us recognize that we are among a vast sea of individuals struggling against these fears just as we are.</a:t>
          </a:r>
        </a:p>
      </dgm:t>
    </dgm:pt>
    <dgm:pt modelId="{DA0636B4-7732-4183-800E-6E0011E52623}" type="parTrans" cxnId="{7A808F73-C2FD-4C86-BE81-5E013A32F069}">
      <dgm:prSet/>
      <dgm:spPr/>
      <dgm:t>
        <a:bodyPr/>
        <a:lstStyle/>
        <a:p>
          <a:endParaRPr lang="en-US"/>
        </a:p>
      </dgm:t>
    </dgm:pt>
    <dgm:pt modelId="{57A6929C-5B1A-4146-9BC3-4DFBA9EE8131}" type="sibTrans" cxnId="{7A808F73-C2FD-4C86-BE81-5E013A32F069}">
      <dgm:prSet/>
      <dgm:spPr/>
      <dgm:t>
        <a:bodyPr/>
        <a:lstStyle/>
        <a:p>
          <a:endParaRPr lang="en-US"/>
        </a:p>
      </dgm:t>
    </dgm:pt>
    <dgm:pt modelId="{DFBA52D2-7DDF-4B95-8614-E605FDDC19E9}" type="pres">
      <dgm:prSet presAssocID="{2D9F3382-3E6E-4F23-96A7-D9963299DA47}" presName="hierChild1" presStyleCnt="0">
        <dgm:presLayoutVars>
          <dgm:chPref val="1"/>
          <dgm:dir/>
          <dgm:animOne val="branch"/>
          <dgm:animLvl val="lvl"/>
          <dgm:resizeHandles/>
        </dgm:presLayoutVars>
      </dgm:prSet>
      <dgm:spPr/>
    </dgm:pt>
    <dgm:pt modelId="{A504478C-04B1-482A-A3F0-A680E1A68AA4}" type="pres">
      <dgm:prSet presAssocID="{905089FE-FEC9-411F-8DA7-87CF2ACF6296}" presName="hierRoot1" presStyleCnt="0"/>
      <dgm:spPr/>
    </dgm:pt>
    <dgm:pt modelId="{90789565-1015-453C-B1D6-EB8772C89E2A}" type="pres">
      <dgm:prSet presAssocID="{905089FE-FEC9-411F-8DA7-87CF2ACF6296}" presName="composite" presStyleCnt="0"/>
      <dgm:spPr/>
    </dgm:pt>
    <dgm:pt modelId="{DD7BFF93-747E-45AB-8B4F-ABEC6D1254A7}" type="pres">
      <dgm:prSet presAssocID="{905089FE-FEC9-411F-8DA7-87CF2ACF6296}" presName="background" presStyleLbl="node0" presStyleIdx="0" presStyleCnt="2"/>
      <dgm:spPr/>
    </dgm:pt>
    <dgm:pt modelId="{5C6ED078-25DA-48E6-B8CC-343F32E4967E}" type="pres">
      <dgm:prSet presAssocID="{905089FE-FEC9-411F-8DA7-87CF2ACF6296}" presName="text" presStyleLbl="fgAcc0" presStyleIdx="0" presStyleCnt="2">
        <dgm:presLayoutVars>
          <dgm:chPref val="3"/>
        </dgm:presLayoutVars>
      </dgm:prSet>
      <dgm:spPr/>
    </dgm:pt>
    <dgm:pt modelId="{A267F0A4-3043-444C-A7B9-1A2343CC2AFA}" type="pres">
      <dgm:prSet presAssocID="{905089FE-FEC9-411F-8DA7-87CF2ACF6296}" presName="hierChild2" presStyleCnt="0"/>
      <dgm:spPr/>
    </dgm:pt>
    <dgm:pt modelId="{01972113-16EA-43F2-AA5D-D7E208605602}" type="pres">
      <dgm:prSet presAssocID="{3C002A56-88DD-4B72-AF4C-C621A52B99F8}" presName="hierRoot1" presStyleCnt="0"/>
      <dgm:spPr/>
    </dgm:pt>
    <dgm:pt modelId="{8A528D1C-75E6-41B4-AAD0-CBD7152164FE}" type="pres">
      <dgm:prSet presAssocID="{3C002A56-88DD-4B72-AF4C-C621A52B99F8}" presName="composite" presStyleCnt="0"/>
      <dgm:spPr/>
    </dgm:pt>
    <dgm:pt modelId="{F0549F38-A010-42B1-BB21-7F3C6792CF4D}" type="pres">
      <dgm:prSet presAssocID="{3C002A56-88DD-4B72-AF4C-C621A52B99F8}" presName="background" presStyleLbl="node0" presStyleIdx="1" presStyleCnt="2"/>
      <dgm:spPr/>
    </dgm:pt>
    <dgm:pt modelId="{4802E2AF-C5DA-4EBA-B89C-0C130555AE3C}" type="pres">
      <dgm:prSet presAssocID="{3C002A56-88DD-4B72-AF4C-C621A52B99F8}" presName="text" presStyleLbl="fgAcc0" presStyleIdx="1" presStyleCnt="2">
        <dgm:presLayoutVars>
          <dgm:chPref val="3"/>
        </dgm:presLayoutVars>
      </dgm:prSet>
      <dgm:spPr/>
    </dgm:pt>
    <dgm:pt modelId="{87CA6FEE-395B-42B7-A2B4-75037BF8CC8A}" type="pres">
      <dgm:prSet presAssocID="{3C002A56-88DD-4B72-AF4C-C621A52B99F8}" presName="hierChild2" presStyleCnt="0"/>
      <dgm:spPr/>
    </dgm:pt>
  </dgm:ptLst>
  <dgm:cxnLst>
    <dgm:cxn modelId="{A6334F3A-A294-4B69-922B-6773BA882E61}" srcId="{2D9F3382-3E6E-4F23-96A7-D9963299DA47}" destId="{905089FE-FEC9-411F-8DA7-87CF2ACF6296}" srcOrd="0" destOrd="0" parTransId="{16C113CC-54C4-44D1-94AD-A5C78F5A73C5}" sibTransId="{51BC2E80-A510-4D9B-A014-07080F2F1A38}"/>
    <dgm:cxn modelId="{7A808F73-C2FD-4C86-BE81-5E013A32F069}" srcId="{2D9F3382-3E6E-4F23-96A7-D9963299DA47}" destId="{3C002A56-88DD-4B72-AF4C-C621A52B99F8}" srcOrd="1" destOrd="0" parTransId="{DA0636B4-7732-4183-800E-6E0011E52623}" sibTransId="{57A6929C-5B1A-4146-9BC3-4DFBA9EE8131}"/>
    <dgm:cxn modelId="{370A117F-C64A-4A4C-9250-B181C936F7A1}" type="presOf" srcId="{905089FE-FEC9-411F-8DA7-87CF2ACF6296}" destId="{5C6ED078-25DA-48E6-B8CC-343F32E4967E}" srcOrd="0" destOrd="0" presId="urn:microsoft.com/office/officeart/2005/8/layout/hierarchy1"/>
    <dgm:cxn modelId="{EBB189A7-4E03-4A16-8BD5-DFEA4224A793}" type="presOf" srcId="{3C002A56-88DD-4B72-AF4C-C621A52B99F8}" destId="{4802E2AF-C5DA-4EBA-B89C-0C130555AE3C}" srcOrd="0" destOrd="0" presId="urn:microsoft.com/office/officeart/2005/8/layout/hierarchy1"/>
    <dgm:cxn modelId="{743354D1-874D-4928-B7D1-B0B79424D258}" type="presOf" srcId="{2D9F3382-3E6E-4F23-96A7-D9963299DA47}" destId="{DFBA52D2-7DDF-4B95-8614-E605FDDC19E9}" srcOrd="0" destOrd="0" presId="urn:microsoft.com/office/officeart/2005/8/layout/hierarchy1"/>
    <dgm:cxn modelId="{CC5C6E6E-6000-4920-BD1A-EE077DC0F132}" type="presParOf" srcId="{DFBA52D2-7DDF-4B95-8614-E605FDDC19E9}" destId="{A504478C-04B1-482A-A3F0-A680E1A68AA4}" srcOrd="0" destOrd="0" presId="urn:microsoft.com/office/officeart/2005/8/layout/hierarchy1"/>
    <dgm:cxn modelId="{B07C0C6C-B254-4EB9-900A-329A7E2958CB}" type="presParOf" srcId="{A504478C-04B1-482A-A3F0-A680E1A68AA4}" destId="{90789565-1015-453C-B1D6-EB8772C89E2A}" srcOrd="0" destOrd="0" presId="urn:microsoft.com/office/officeart/2005/8/layout/hierarchy1"/>
    <dgm:cxn modelId="{4B30645E-413F-4484-B41F-7B9E428BC4CA}" type="presParOf" srcId="{90789565-1015-453C-B1D6-EB8772C89E2A}" destId="{DD7BFF93-747E-45AB-8B4F-ABEC6D1254A7}" srcOrd="0" destOrd="0" presId="urn:microsoft.com/office/officeart/2005/8/layout/hierarchy1"/>
    <dgm:cxn modelId="{FD5B8CB3-E36A-4EAC-B040-2CD524AE2637}" type="presParOf" srcId="{90789565-1015-453C-B1D6-EB8772C89E2A}" destId="{5C6ED078-25DA-48E6-B8CC-343F32E4967E}" srcOrd="1" destOrd="0" presId="urn:microsoft.com/office/officeart/2005/8/layout/hierarchy1"/>
    <dgm:cxn modelId="{CA87DEEA-C34E-4DCB-9004-4CB61236915F}" type="presParOf" srcId="{A504478C-04B1-482A-A3F0-A680E1A68AA4}" destId="{A267F0A4-3043-444C-A7B9-1A2343CC2AFA}" srcOrd="1" destOrd="0" presId="urn:microsoft.com/office/officeart/2005/8/layout/hierarchy1"/>
    <dgm:cxn modelId="{141CA174-AF7F-4D9E-A3B3-FBF1DE0B46F7}" type="presParOf" srcId="{DFBA52D2-7DDF-4B95-8614-E605FDDC19E9}" destId="{01972113-16EA-43F2-AA5D-D7E208605602}" srcOrd="1" destOrd="0" presId="urn:microsoft.com/office/officeart/2005/8/layout/hierarchy1"/>
    <dgm:cxn modelId="{7DF55439-ACD8-4E33-913B-9BDD29A55F16}" type="presParOf" srcId="{01972113-16EA-43F2-AA5D-D7E208605602}" destId="{8A528D1C-75E6-41B4-AAD0-CBD7152164FE}" srcOrd="0" destOrd="0" presId="urn:microsoft.com/office/officeart/2005/8/layout/hierarchy1"/>
    <dgm:cxn modelId="{25C64918-E443-433D-A547-755D8D49F9BB}" type="presParOf" srcId="{8A528D1C-75E6-41B4-AAD0-CBD7152164FE}" destId="{F0549F38-A010-42B1-BB21-7F3C6792CF4D}" srcOrd="0" destOrd="0" presId="urn:microsoft.com/office/officeart/2005/8/layout/hierarchy1"/>
    <dgm:cxn modelId="{4B6C4022-1364-4470-91D1-A503AEA66AB3}" type="presParOf" srcId="{8A528D1C-75E6-41B4-AAD0-CBD7152164FE}" destId="{4802E2AF-C5DA-4EBA-B89C-0C130555AE3C}" srcOrd="1" destOrd="0" presId="urn:microsoft.com/office/officeart/2005/8/layout/hierarchy1"/>
    <dgm:cxn modelId="{202CC1AE-1CA0-489A-8C18-40A2FDF32BF9}" type="presParOf" srcId="{01972113-16EA-43F2-AA5D-D7E208605602}" destId="{87CA6FEE-395B-42B7-A2B4-75037BF8CC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EFCB30-57F1-4AD4-B4DD-23E3FACE46F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E03BE4E-3E81-4450-84C9-6359FE059DFA}">
      <dgm:prSet custT="1"/>
      <dgm:spPr/>
      <dgm:t>
        <a:bodyPr/>
        <a:lstStyle/>
        <a:p>
          <a:pPr>
            <a:lnSpc>
              <a:spcPct val="100000"/>
            </a:lnSpc>
          </a:pPr>
          <a:r>
            <a:rPr lang="en-US" sz="1600" dirty="0"/>
            <a:t>The lasting solution to emotional loneliness is to establish and maintain a healthy support system. You can’t make “instant friendship” happen or find a “soulmate” overnight, but you can maximize your chances of deepening a friendship by reaching out to friends and being willing to be the one to suggest a meet-up or get together.</a:t>
          </a:r>
        </a:p>
      </dgm:t>
    </dgm:pt>
    <dgm:pt modelId="{FEECF647-8A23-4C00-851C-44C87FE06317}" type="parTrans" cxnId="{887142D8-08C9-4E89-BB1D-61E96A0241F4}">
      <dgm:prSet/>
      <dgm:spPr/>
      <dgm:t>
        <a:bodyPr/>
        <a:lstStyle/>
        <a:p>
          <a:endParaRPr lang="en-US"/>
        </a:p>
      </dgm:t>
    </dgm:pt>
    <dgm:pt modelId="{AC27BF73-F2CE-45EF-BA21-4E7CD7F49BF2}" type="sibTrans" cxnId="{887142D8-08C9-4E89-BB1D-61E96A0241F4}">
      <dgm:prSet/>
      <dgm:spPr/>
      <dgm:t>
        <a:bodyPr/>
        <a:lstStyle/>
        <a:p>
          <a:endParaRPr lang="en-US"/>
        </a:p>
      </dgm:t>
    </dgm:pt>
    <dgm:pt modelId="{6494BF27-CF2E-442D-8823-94E812B279EB}">
      <dgm:prSet/>
      <dgm:spPr/>
      <dgm:t>
        <a:bodyPr/>
        <a:lstStyle/>
        <a:p>
          <a:pPr>
            <a:lnSpc>
              <a:spcPct val="100000"/>
            </a:lnSpc>
          </a:pPr>
          <a:r>
            <a:rPr lang="en-US"/>
            <a:t>Waiting around for someone to make the first move is not taking a proactive stance, and because loneliness already reflects a sense of isolation, if you make the effort to reach out to others, you may be pleasantly surprised at how much better you can begin to feel, even if you just exchange a couple of texts with a friend or have a brief conversation on the phone.</a:t>
          </a:r>
        </a:p>
      </dgm:t>
    </dgm:pt>
    <dgm:pt modelId="{D0A66037-7E4D-40EA-9E9E-775C84FDE1F4}" type="parTrans" cxnId="{8FF28C05-AD28-4BBF-90F0-4E6DB81CE71F}">
      <dgm:prSet/>
      <dgm:spPr/>
      <dgm:t>
        <a:bodyPr/>
        <a:lstStyle/>
        <a:p>
          <a:endParaRPr lang="en-US"/>
        </a:p>
      </dgm:t>
    </dgm:pt>
    <dgm:pt modelId="{2AA14C2E-1F30-4B45-AA62-CB8A652CE3C0}" type="sibTrans" cxnId="{8FF28C05-AD28-4BBF-90F0-4E6DB81CE71F}">
      <dgm:prSet/>
      <dgm:spPr/>
      <dgm:t>
        <a:bodyPr/>
        <a:lstStyle/>
        <a:p>
          <a:endParaRPr lang="en-US"/>
        </a:p>
      </dgm:t>
    </dgm:pt>
    <dgm:pt modelId="{764B6285-3002-4A42-9386-C79180B2D02D}" type="pres">
      <dgm:prSet presAssocID="{D0EFCB30-57F1-4AD4-B4DD-23E3FACE46F1}" presName="root" presStyleCnt="0">
        <dgm:presLayoutVars>
          <dgm:dir/>
          <dgm:resizeHandles val="exact"/>
        </dgm:presLayoutVars>
      </dgm:prSet>
      <dgm:spPr/>
    </dgm:pt>
    <dgm:pt modelId="{F6A5FA09-15BB-422E-951B-36B39828FA77}" type="pres">
      <dgm:prSet presAssocID="{BE03BE4E-3E81-4450-84C9-6359FE059DFA}" presName="compNode" presStyleCnt="0"/>
      <dgm:spPr/>
    </dgm:pt>
    <dgm:pt modelId="{C0EF1C6A-84FD-4E0B-B974-553034B41093}" type="pres">
      <dgm:prSet presAssocID="{BE03BE4E-3E81-4450-84C9-6359FE059D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B1405A8C-20DF-4BE0-A146-B6277EF8DAD1}" type="pres">
      <dgm:prSet presAssocID="{BE03BE4E-3E81-4450-84C9-6359FE059DFA}" presName="spaceRect" presStyleCnt="0"/>
      <dgm:spPr/>
    </dgm:pt>
    <dgm:pt modelId="{42C9D564-3670-4B51-8128-EF552B3FDF84}" type="pres">
      <dgm:prSet presAssocID="{BE03BE4E-3E81-4450-84C9-6359FE059DFA}" presName="textRect" presStyleLbl="revTx" presStyleIdx="0" presStyleCnt="2">
        <dgm:presLayoutVars>
          <dgm:chMax val="1"/>
          <dgm:chPref val="1"/>
        </dgm:presLayoutVars>
      </dgm:prSet>
      <dgm:spPr/>
    </dgm:pt>
    <dgm:pt modelId="{872A58DA-419C-4B91-993E-252F2835992D}" type="pres">
      <dgm:prSet presAssocID="{AC27BF73-F2CE-45EF-BA21-4E7CD7F49BF2}" presName="sibTrans" presStyleCnt="0"/>
      <dgm:spPr/>
    </dgm:pt>
    <dgm:pt modelId="{9EC75D9F-25A2-4DD8-A15D-58F30D4B6B71}" type="pres">
      <dgm:prSet presAssocID="{6494BF27-CF2E-442D-8823-94E812B279EB}" presName="compNode" presStyleCnt="0"/>
      <dgm:spPr/>
    </dgm:pt>
    <dgm:pt modelId="{3B6996F9-D786-4380-9A41-F54A2055380C}" type="pres">
      <dgm:prSet presAssocID="{6494BF27-CF2E-442D-8823-94E812B279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E7E034A5-F146-4EBB-AF12-5F3CCE04ECB8}" type="pres">
      <dgm:prSet presAssocID="{6494BF27-CF2E-442D-8823-94E812B279EB}" presName="spaceRect" presStyleCnt="0"/>
      <dgm:spPr/>
    </dgm:pt>
    <dgm:pt modelId="{B60C31D3-4F20-4A71-A906-3D6737E0D7D9}" type="pres">
      <dgm:prSet presAssocID="{6494BF27-CF2E-442D-8823-94E812B279EB}" presName="textRect" presStyleLbl="revTx" presStyleIdx="1" presStyleCnt="2">
        <dgm:presLayoutVars>
          <dgm:chMax val="1"/>
          <dgm:chPref val="1"/>
        </dgm:presLayoutVars>
      </dgm:prSet>
      <dgm:spPr/>
    </dgm:pt>
  </dgm:ptLst>
  <dgm:cxnLst>
    <dgm:cxn modelId="{8FF28C05-AD28-4BBF-90F0-4E6DB81CE71F}" srcId="{D0EFCB30-57F1-4AD4-B4DD-23E3FACE46F1}" destId="{6494BF27-CF2E-442D-8823-94E812B279EB}" srcOrd="1" destOrd="0" parTransId="{D0A66037-7E4D-40EA-9E9E-775C84FDE1F4}" sibTransId="{2AA14C2E-1F30-4B45-AA62-CB8A652CE3C0}"/>
    <dgm:cxn modelId="{356742AE-68DD-4EBB-A848-D4D31DAF03D1}" type="presOf" srcId="{D0EFCB30-57F1-4AD4-B4DD-23E3FACE46F1}" destId="{764B6285-3002-4A42-9386-C79180B2D02D}" srcOrd="0" destOrd="0" presId="urn:microsoft.com/office/officeart/2018/2/layout/IconLabelList"/>
    <dgm:cxn modelId="{EC77B5C3-ACCA-4E6F-8722-43F3F0904DE3}" type="presOf" srcId="{BE03BE4E-3E81-4450-84C9-6359FE059DFA}" destId="{42C9D564-3670-4B51-8128-EF552B3FDF84}" srcOrd="0" destOrd="0" presId="urn:microsoft.com/office/officeart/2018/2/layout/IconLabelList"/>
    <dgm:cxn modelId="{4B9068C4-567D-4EAC-B9F0-7823D73A5C09}" type="presOf" srcId="{6494BF27-CF2E-442D-8823-94E812B279EB}" destId="{B60C31D3-4F20-4A71-A906-3D6737E0D7D9}" srcOrd="0" destOrd="0" presId="urn:microsoft.com/office/officeart/2018/2/layout/IconLabelList"/>
    <dgm:cxn modelId="{887142D8-08C9-4E89-BB1D-61E96A0241F4}" srcId="{D0EFCB30-57F1-4AD4-B4DD-23E3FACE46F1}" destId="{BE03BE4E-3E81-4450-84C9-6359FE059DFA}" srcOrd="0" destOrd="0" parTransId="{FEECF647-8A23-4C00-851C-44C87FE06317}" sibTransId="{AC27BF73-F2CE-45EF-BA21-4E7CD7F49BF2}"/>
    <dgm:cxn modelId="{442A31D0-612B-4225-9EFD-AB190FAE879D}" type="presParOf" srcId="{764B6285-3002-4A42-9386-C79180B2D02D}" destId="{F6A5FA09-15BB-422E-951B-36B39828FA77}" srcOrd="0" destOrd="0" presId="urn:microsoft.com/office/officeart/2018/2/layout/IconLabelList"/>
    <dgm:cxn modelId="{FBED2206-8F78-49E9-8957-C0E9562F3A0F}" type="presParOf" srcId="{F6A5FA09-15BB-422E-951B-36B39828FA77}" destId="{C0EF1C6A-84FD-4E0B-B974-553034B41093}" srcOrd="0" destOrd="0" presId="urn:microsoft.com/office/officeart/2018/2/layout/IconLabelList"/>
    <dgm:cxn modelId="{CDC33DF1-24C9-4DA4-BE22-10E63FCC9DC0}" type="presParOf" srcId="{F6A5FA09-15BB-422E-951B-36B39828FA77}" destId="{B1405A8C-20DF-4BE0-A146-B6277EF8DAD1}" srcOrd="1" destOrd="0" presId="urn:microsoft.com/office/officeart/2018/2/layout/IconLabelList"/>
    <dgm:cxn modelId="{72FE9BEF-132E-4783-932E-DD51451AFA16}" type="presParOf" srcId="{F6A5FA09-15BB-422E-951B-36B39828FA77}" destId="{42C9D564-3670-4B51-8128-EF552B3FDF84}" srcOrd="2" destOrd="0" presId="urn:microsoft.com/office/officeart/2018/2/layout/IconLabelList"/>
    <dgm:cxn modelId="{579CF6AC-76F2-4A76-948D-F0D74B50DFFE}" type="presParOf" srcId="{764B6285-3002-4A42-9386-C79180B2D02D}" destId="{872A58DA-419C-4B91-993E-252F2835992D}" srcOrd="1" destOrd="0" presId="urn:microsoft.com/office/officeart/2018/2/layout/IconLabelList"/>
    <dgm:cxn modelId="{B68DC85D-EBB5-4D56-B3FE-5900DF756D02}" type="presParOf" srcId="{764B6285-3002-4A42-9386-C79180B2D02D}" destId="{9EC75D9F-25A2-4DD8-A15D-58F30D4B6B71}" srcOrd="2" destOrd="0" presId="urn:microsoft.com/office/officeart/2018/2/layout/IconLabelList"/>
    <dgm:cxn modelId="{DB4D55C8-5F89-40F7-83CC-67EB88352718}" type="presParOf" srcId="{9EC75D9F-25A2-4DD8-A15D-58F30D4B6B71}" destId="{3B6996F9-D786-4380-9A41-F54A2055380C}" srcOrd="0" destOrd="0" presId="urn:microsoft.com/office/officeart/2018/2/layout/IconLabelList"/>
    <dgm:cxn modelId="{6A06A427-ADE0-47D4-8DBC-37E0D650A4F5}" type="presParOf" srcId="{9EC75D9F-25A2-4DD8-A15D-58F30D4B6B71}" destId="{E7E034A5-F146-4EBB-AF12-5F3CCE04ECB8}" srcOrd="1" destOrd="0" presId="urn:microsoft.com/office/officeart/2018/2/layout/IconLabelList"/>
    <dgm:cxn modelId="{61C719F8-042A-4E4F-AFBB-8550EAED1769}" type="presParOf" srcId="{9EC75D9F-25A2-4DD8-A15D-58F30D4B6B71}" destId="{B60C31D3-4F20-4A71-A906-3D6737E0D7D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8B3A0-838D-48A5-8E0D-183FAF746EF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2C2A69-972C-49DD-90D5-CD060E07F9CF}">
      <dgm:prSet/>
      <dgm:spPr/>
      <dgm:t>
        <a:bodyPr/>
        <a:lstStyle/>
        <a:p>
          <a:r>
            <a:rPr lang="en-US" dirty="0"/>
            <a:t>College students who are lonely often describe themselves as shy and/or depressed, empty, hopeless, restless, alienated, anxious, and unloved.</a:t>
          </a:r>
        </a:p>
      </dgm:t>
    </dgm:pt>
    <dgm:pt modelId="{7CC6E528-A081-45E2-8CBC-A62C3F4CDAD0}" type="parTrans" cxnId="{EE85D884-9DD1-4C08-8BA2-0038AF0B5D9B}">
      <dgm:prSet/>
      <dgm:spPr/>
      <dgm:t>
        <a:bodyPr/>
        <a:lstStyle/>
        <a:p>
          <a:endParaRPr lang="en-US"/>
        </a:p>
      </dgm:t>
    </dgm:pt>
    <dgm:pt modelId="{9C3363AB-F7D5-4916-BC81-B372099484AF}" type="sibTrans" cxnId="{EE85D884-9DD1-4C08-8BA2-0038AF0B5D9B}">
      <dgm:prSet/>
      <dgm:spPr/>
      <dgm:t>
        <a:bodyPr/>
        <a:lstStyle/>
        <a:p>
          <a:endParaRPr lang="en-US"/>
        </a:p>
      </dgm:t>
    </dgm:pt>
    <dgm:pt modelId="{95FE6571-16D2-4891-96DC-5686C9F29ADE}">
      <dgm:prSet/>
      <dgm:spPr/>
      <dgm:t>
        <a:bodyPr/>
        <a:lstStyle/>
        <a:p>
          <a:r>
            <a:rPr lang="en-US" dirty="0"/>
            <a:t>This includes negative evaluations of their own bodies, sexuality, health, appearance, behavior, and functioning. They are also more introverted and feel their lives are directed by forces outside their control.</a:t>
          </a:r>
        </a:p>
      </dgm:t>
    </dgm:pt>
    <dgm:pt modelId="{BB4E2675-87DB-4C8D-AFC5-797990915C82}" type="parTrans" cxnId="{060005D4-62C6-4846-B038-DD1F2B4CDAE8}">
      <dgm:prSet/>
      <dgm:spPr/>
      <dgm:t>
        <a:bodyPr/>
        <a:lstStyle/>
        <a:p>
          <a:endParaRPr lang="en-US"/>
        </a:p>
      </dgm:t>
    </dgm:pt>
    <dgm:pt modelId="{7E65C071-4F07-4FDA-B3D0-7A0111E1A93A}" type="sibTrans" cxnId="{060005D4-62C6-4846-B038-DD1F2B4CDAE8}">
      <dgm:prSet/>
      <dgm:spPr/>
      <dgm:t>
        <a:bodyPr/>
        <a:lstStyle/>
        <a:p>
          <a:endParaRPr lang="en-US"/>
        </a:p>
      </dgm:t>
    </dgm:pt>
    <dgm:pt modelId="{B5175350-879C-4552-8EA3-785CA30BA5A0}">
      <dgm:prSet/>
      <dgm:spPr/>
      <dgm:t>
        <a:bodyPr/>
        <a:lstStyle/>
        <a:p>
          <a:r>
            <a:rPr lang="en-US" dirty="0"/>
            <a:t>Overall, they are less talkative or talk more about themselves, ask fewer questions of their partners, make fewer partner references during the discussions, and change the topic under discussion more. Lonely students are also less effective nonverbal. </a:t>
          </a:r>
        </a:p>
      </dgm:t>
    </dgm:pt>
    <dgm:pt modelId="{905E1245-C70B-40B8-9621-653BDE77CC81}" type="parTrans" cxnId="{9BD9A433-350F-4822-94E5-ED73E6A3199C}">
      <dgm:prSet/>
      <dgm:spPr/>
      <dgm:t>
        <a:bodyPr/>
        <a:lstStyle/>
        <a:p>
          <a:endParaRPr lang="en-US"/>
        </a:p>
      </dgm:t>
    </dgm:pt>
    <dgm:pt modelId="{34CFEDFB-9577-4E30-A311-3AF1C0E57260}" type="sibTrans" cxnId="{9BD9A433-350F-4822-94E5-ED73E6A3199C}">
      <dgm:prSet/>
      <dgm:spPr/>
      <dgm:t>
        <a:bodyPr/>
        <a:lstStyle/>
        <a:p>
          <a:endParaRPr lang="en-US"/>
        </a:p>
      </dgm:t>
    </dgm:pt>
    <dgm:pt modelId="{0AD1D7B1-917C-4E0C-B682-70BC26B62B8E}" type="pres">
      <dgm:prSet presAssocID="{79D8B3A0-838D-48A5-8E0D-183FAF746EF4}" presName="hierChild1" presStyleCnt="0">
        <dgm:presLayoutVars>
          <dgm:chPref val="1"/>
          <dgm:dir/>
          <dgm:animOne val="branch"/>
          <dgm:animLvl val="lvl"/>
          <dgm:resizeHandles/>
        </dgm:presLayoutVars>
      </dgm:prSet>
      <dgm:spPr/>
    </dgm:pt>
    <dgm:pt modelId="{9056E625-7D6B-4879-BDA7-A2CF8A792AE1}" type="pres">
      <dgm:prSet presAssocID="{322C2A69-972C-49DD-90D5-CD060E07F9CF}" presName="hierRoot1" presStyleCnt="0"/>
      <dgm:spPr/>
    </dgm:pt>
    <dgm:pt modelId="{9B9DA140-F525-4F19-A9AD-0693FCF3AE13}" type="pres">
      <dgm:prSet presAssocID="{322C2A69-972C-49DD-90D5-CD060E07F9CF}" presName="composite" presStyleCnt="0"/>
      <dgm:spPr/>
    </dgm:pt>
    <dgm:pt modelId="{1A8ED5A1-C5E7-4456-B2C7-BB41731B92BC}" type="pres">
      <dgm:prSet presAssocID="{322C2A69-972C-49DD-90D5-CD060E07F9CF}" presName="background" presStyleLbl="node0" presStyleIdx="0" presStyleCnt="3"/>
      <dgm:spPr/>
    </dgm:pt>
    <dgm:pt modelId="{05ADF40C-FEA5-4B61-A646-ACC40E22657D}" type="pres">
      <dgm:prSet presAssocID="{322C2A69-972C-49DD-90D5-CD060E07F9CF}" presName="text" presStyleLbl="fgAcc0" presStyleIdx="0" presStyleCnt="3">
        <dgm:presLayoutVars>
          <dgm:chPref val="3"/>
        </dgm:presLayoutVars>
      </dgm:prSet>
      <dgm:spPr/>
    </dgm:pt>
    <dgm:pt modelId="{946356B3-747B-444B-ACC1-44581421AF76}" type="pres">
      <dgm:prSet presAssocID="{322C2A69-972C-49DD-90D5-CD060E07F9CF}" presName="hierChild2" presStyleCnt="0"/>
      <dgm:spPr/>
    </dgm:pt>
    <dgm:pt modelId="{41C62A28-5710-41C4-B3ED-4B63B0C480F8}" type="pres">
      <dgm:prSet presAssocID="{95FE6571-16D2-4891-96DC-5686C9F29ADE}" presName="hierRoot1" presStyleCnt="0"/>
      <dgm:spPr/>
    </dgm:pt>
    <dgm:pt modelId="{FAE32730-F75D-4371-87E3-6264311E0CC0}" type="pres">
      <dgm:prSet presAssocID="{95FE6571-16D2-4891-96DC-5686C9F29ADE}" presName="composite" presStyleCnt="0"/>
      <dgm:spPr/>
    </dgm:pt>
    <dgm:pt modelId="{5B98CE1E-0923-4C19-B8F0-D0C6673B270C}" type="pres">
      <dgm:prSet presAssocID="{95FE6571-16D2-4891-96DC-5686C9F29ADE}" presName="background" presStyleLbl="node0" presStyleIdx="1" presStyleCnt="3"/>
      <dgm:spPr/>
    </dgm:pt>
    <dgm:pt modelId="{95D3DB20-40C0-4013-BC04-89EADA73CC42}" type="pres">
      <dgm:prSet presAssocID="{95FE6571-16D2-4891-96DC-5686C9F29ADE}" presName="text" presStyleLbl="fgAcc0" presStyleIdx="1" presStyleCnt="3">
        <dgm:presLayoutVars>
          <dgm:chPref val="3"/>
        </dgm:presLayoutVars>
      </dgm:prSet>
      <dgm:spPr/>
    </dgm:pt>
    <dgm:pt modelId="{D65B7F28-564F-4AA5-ACA5-160A6D85CB2F}" type="pres">
      <dgm:prSet presAssocID="{95FE6571-16D2-4891-96DC-5686C9F29ADE}" presName="hierChild2" presStyleCnt="0"/>
      <dgm:spPr/>
    </dgm:pt>
    <dgm:pt modelId="{AFD9CB11-9680-4DEE-8FCB-4D818BC5B9CA}" type="pres">
      <dgm:prSet presAssocID="{B5175350-879C-4552-8EA3-785CA30BA5A0}" presName="hierRoot1" presStyleCnt="0"/>
      <dgm:spPr/>
    </dgm:pt>
    <dgm:pt modelId="{8AEACC61-A9A3-402B-B1A5-FB8317420F68}" type="pres">
      <dgm:prSet presAssocID="{B5175350-879C-4552-8EA3-785CA30BA5A0}" presName="composite" presStyleCnt="0"/>
      <dgm:spPr/>
    </dgm:pt>
    <dgm:pt modelId="{4E4268FA-22F3-4C3D-8E0F-9C1FA5F05012}" type="pres">
      <dgm:prSet presAssocID="{B5175350-879C-4552-8EA3-785CA30BA5A0}" presName="background" presStyleLbl="node0" presStyleIdx="2" presStyleCnt="3"/>
      <dgm:spPr/>
    </dgm:pt>
    <dgm:pt modelId="{13CA61F2-7B87-49A4-8CFF-8A0F963F5C0E}" type="pres">
      <dgm:prSet presAssocID="{B5175350-879C-4552-8EA3-785CA30BA5A0}" presName="text" presStyleLbl="fgAcc0" presStyleIdx="2" presStyleCnt="3">
        <dgm:presLayoutVars>
          <dgm:chPref val="3"/>
        </dgm:presLayoutVars>
      </dgm:prSet>
      <dgm:spPr/>
    </dgm:pt>
    <dgm:pt modelId="{40B78D90-DE10-4CE1-B1EB-74E72518D3C3}" type="pres">
      <dgm:prSet presAssocID="{B5175350-879C-4552-8EA3-785CA30BA5A0}" presName="hierChild2" presStyleCnt="0"/>
      <dgm:spPr/>
    </dgm:pt>
  </dgm:ptLst>
  <dgm:cxnLst>
    <dgm:cxn modelId="{9BD9A433-350F-4822-94E5-ED73E6A3199C}" srcId="{79D8B3A0-838D-48A5-8E0D-183FAF746EF4}" destId="{B5175350-879C-4552-8EA3-785CA30BA5A0}" srcOrd="2" destOrd="0" parTransId="{905E1245-C70B-40B8-9621-653BDE77CC81}" sibTransId="{34CFEDFB-9577-4E30-A311-3AF1C0E57260}"/>
    <dgm:cxn modelId="{E2DB5D54-89B2-4A89-9F11-91B24C5657D5}" type="presOf" srcId="{95FE6571-16D2-4891-96DC-5686C9F29ADE}" destId="{95D3DB20-40C0-4013-BC04-89EADA73CC42}" srcOrd="0" destOrd="0" presId="urn:microsoft.com/office/officeart/2005/8/layout/hierarchy1"/>
    <dgm:cxn modelId="{EE85D884-9DD1-4C08-8BA2-0038AF0B5D9B}" srcId="{79D8B3A0-838D-48A5-8E0D-183FAF746EF4}" destId="{322C2A69-972C-49DD-90D5-CD060E07F9CF}" srcOrd="0" destOrd="0" parTransId="{7CC6E528-A081-45E2-8CBC-A62C3F4CDAD0}" sibTransId="{9C3363AB-F7D5-4916-BC81-B372099484AF}"/>
    <dgm:cxn modelId="{48ED4498-747A-4BDD-A899-AD11224D5E50}" type="presOf" srcId="{79D8B3A0-838D-48A5-8E0D-183FAF746EF4}" destId="{0AD1D7B1-917C-4E0C-B682-70BC26B62B8E}" srcOrd="0" destOrd="0" presId="urn:microsoft.com/office/officeart/2005/8/layout/hierarchy1"/>
    <dgm:cxn modelId="{E9B85CD0-B68E-448B-81E4-C711FA9D3617}" type="presOf" srcId="{322C2A69-972C-49DD-90D5-CD060E07F9CF}" destId="{05ADF40C-FEA5-4B61-A646-ACC40E22657D}" srcOrd="0" destOrd="0" presId="urn:microsoft.com/office/officeart/2005/8/layout/hierarchy1"/>
    <dgm:cxn modelId="{060005D4-62C6-4846-B038-DD1F2B4CDAE8}" srcId="{79D8B3A0-838D-48A5-8E0D-183FAF746EF4}" destId="{95FE6571-16D2-4891-96DC-5686C9F29ADE}" srcOrd="1" destOrd="0" parTransId="{BB4E2675-87DB-4C8D-AFC5-797990915C82}" sibTransId="{7E65C071-4F07-4FDA-B3D0-7A0111E1A93A}"/>
    <dgm:cxn modelId="{5D2780D4-9730-4D63-ACD9-D6C33E3DF2A8}" type="presOf" srcId="{B5175350-879C-4552-8EA3-785CA30BA5A0}" destId="{13CA61F2-7B87-49A4-8CFF-8A0F963F5C0E}" srcOrd="0" destOrd="0" presId="urn:microsoft.com/office/officeart/2005/8/layout/hierarchy1"/>
    <dgm:cxn modelId="{E588C518-2A36-4CF0-B97A-49C1B06763C0}" type="presParOf" srcId="{0AD1D7B1-917C-4E0C-B682-70BC26B62B8E}" destId="{9056E625-7D6B-4879-BDA7-A2CF8A792AE1}" srcOrd="0" destOrd="0" presId="urn:microsoft.com/office/officeart/2005/8/layout/hierarchy1"/>
    <dgm:cxn modelId="{C7DF4BF5-801C-48C0-B204-E29E8AFF4F74}" type="presParOf" srcId="{9056E625-7D6B-4879-BDA7-A2CF8A792AE1}" destId="{9B9DA140-F525-4F19-A9AD-0693FCF3AE13}" srcOrd="0" destOrd="0" presId="urn:microsoft.com/office/officeart/2005/8/layout/hierarchy1"/>
    <dgm:cxn modelId="{CE15D4CC-5512-4834-A9D2-A9482F567CBC}" type="presParOf" srcId="{9B9DA140-F525-4F19-A9AD-0693FCF3AE13}" destId="{1A8ED5A1-C5E7-4456-B2C7-BB41731B92BC}" srcOrd="0" destOrd="0" presId="urn:microsoft.com/office/officeart/2005/8/layout/hierarchy1"/>
    <dgm:cxn modelId="{72651F5B-AA56-48B1-B959-6C44F24BC80D}" type="presParOf" srcId="{9B9DA140-F525-4F19-A9AD-0693FCF3AE13}" destId="{05ADF40C-FEA5-4B61-A646-ACC40E22657D}" srcOrd="1" destOrd="0" presId="urn:microsoft.com/office/officeart/2005/8/layout/hierarchy1"/>
    <dgm:cxn modelId="{90C47A6E-CD7C-4ECC-B692-31DA689C876E}" type="presParOf" srcId="{9056E625-7D6B-4879-BDA7-A2CF8A792AE1}" destId="{946356B3-747B-444B-ACC1-44581421AF76}" srcOrd="1" destOrd="0" presId="urn:microsoft.com/office/officeart/2005/8/layout/hierarchy1"/>
    <dgm:cxn modelId="{70E1CD8E-D495-434A-ADED-DB2A595CFCAC}" type="presParOf" srcId="{0AD1D7B1-917C-4E0C-B682-70BC26B62B8E}" destId="{41C62A28-5710-41C4-B3ED-4B63B0C480F8}" srcOrd="1" destOrd="0" presId="urn:microsoft.com/office/officeart/2005/8/layout/hierarchy1"/>
    <dgm:cxn modelId="{32685813-AE2B-42D6-8DC5-660E2108895E}" type="presParOf" srcId="{41C62A28-5710-41C4-B3ED-4B63B0C480F8}" destId="{FAE32730-F75D-4371-87E3-6264311E0CC0}" srcOrd="0" destOrd="0" presId="urn:microsoft.com/office/officeart/2005/8/layout/hierarchy1"/>
    <dgm:cxn modelId="{A9FD9923-5A73-4A23-A19E-3686603C9EAB}" type="presParOf" srcId="{FAE32730-F75D-4371-87E3-6264311E0CC0}" destId="{5B98CE1E-0923-4C19-B8F0-D0C6673B270C}" srcOrd="0" destOrd="0" presId="urn:microsoft.com/office/officeart/2005/8/layout/hierarchy1"/>
    <dgm:cxn modelId="{CEBE0174-40DC-4611-B7F9-C9B87D0EB255}" type="presParOf" srcId="{FAE32730-F75D-4371-87E3-6264311E0CC0}" destId="{95D3DB20-40C0-4013-BC04-89EADA73CC42}" srcOrd="1" destOrd="0" presId="urn:microsoft.com/office/officeart/2005/8/layout/hierarchy1"/>
    <dgm:cxn modelId="{F272BA91-5D2D-4C8B-B3FE-3DA40F5B1D52}" type="presParOf" srcId="{41C62A28-5710-41C4-B3ED-4B63B0C480F8}" destId="{D65B7F28-564F-4AA5-ACA5-160A6D85CB2F}" srcOrd="1" destOrd="0" presId="urn:microsoft.com/office/officeart/2005/8/layout/hierarchy1"/>
    <dgm:cxn modelId="{D421DB13-18A7-468C-9130-02632D1DFBA1}" type="presParOf" srcId="{0AD1D7B1-917C-4E0C-B682-70BC26B62B8E}" destId="{AFD9CB11-9680-4DEE-8FCB-4D818BC5B9CA}" srcOrd="2" destOrd="0" presId="urn:microsoft.com/office/officeart/2005/8/layout/hierarchy1"/>
    <dgm:cxn modelId="{764DE356-D6EA-4FEA-AFB2-F099A883B604}" type="presParOf" srcId="{AFD9CB11-9680-4DEE-8FCB-4D818BC5B9CA}" destId="{8AEACC61-A9A3-402B-B1A5-FB8317420F68}" srcOrd="0" destOrd="0" presId="urn:microsoft.com/office/officeart/2005/8/layout/hierarchy1"/>
    <dgm:cxn modelId="{BDA4F563-7750-4AC8-8034-0024DB031414}" type="presParOf" srcId="{8AEACC61-A9A3-402B-B1A5-FB8317420F68}" destId="{4E4268FA-22F3-4C3D-8E0F-9C1FA5F05012}" srcOrd="0" destOrd="0" presId="urn:microsoft.com/office/officeart/2005/8/layout/hierarchy1"/>
    <dgm:cxn modelId="{833CF6F3-3BED-4D23-8FBC-13213DA06F6F}" type="presParOf" srcId="{8AEACC61-A9A3-402B-B1A5-FB8317420F68}" destId="{13CA61F2-7B87-49A4-8CFF-8A0F963F5C0E}" srcOrd="1" destOrd="0" presId="urn:microsoft.com/office/officeart/2005/8/layout/hierarchy1"/>
    <dgm:cxn modelId="{ECBC0049-B501-4759-9A51-F9BB02411CEF}" type="presParOf" srcId="{AFD9CB11-9680-4DEE-8FCB-4D818BC5B9CA}" destId="{40B78D90-DE10-4CE1-B1EB-74E72518D3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4D78D-0FE8-468D-8F45-5734C5A776EC}">
      <dsp:nvSpPr>
        <dsp:cNvPr id="0" name=""/>
        <dsp:cNvSpPr/>
      </dsp:nvSpPr>
      <dsp:spPr>
        <a:xfrm>
          <a:off x="0" y="99000"/>
          <a:ext cx="6506304" cy="131040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Common definitions of loneliness describe it as a state of solitude or being alone, however, loneliness is a state of mind. Loneliness causes people to feel empty, alone, and unwanted. People who are lonely often crave human contact, but their state of mind makes it more difficult to form connections with other people.</a:t>
          </a:r>
        </a:p>
      </dsp:txBody>
      <dsp:txXfrm>
        <a:off x="63968" y="162968"/>
        <a:ext cx="6378368" cy="1182464"/>
      </dsp:txXfrm>
    </dsp:sp>
    <dsp:sp modelId="{C510C2EE-93DE-4248-8473-8DEE1750F1A8}">
      <dsp:nvSpPr>
        <dsp:cNvPr id="0" name=""/>
        <dsp:cNvSpPr/>
      </dsp:nvSpPr>
      <dsp:spPr>
        <a:xfrm>
          <a:off x="0" y="1455480"/>
          <a:ext cx="6506304" cy="1310400"/>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Researchers suggest that loneliness is associated with social isolation, poor social skills, introversion, and depression.</a:t>
          </a:r>
        </a:p>
      </dsp:txBody>
      <dsp:txXfrm>
        <a:off x="63968" y="1519448"/>
        <a:ext cx="6378368" cy="1182464"/>
      </dsp:txXfrm>
    </dsp:sp>
    <dsp:sp modelId="{9198989F-52EF-4AC3-B682-C4EC5E5F7769}">
      <dsp:nvSpPr>
        <dsp:cNvPr id="0" name=""/>
        <dsp:cNvSpPr/>
      </dsp:nvSpPr>
      <dsp:spPr>
        <a:xfrm>
          <a:off x="0" y="2811960"/>
          <a:ext cx="6506304" cy="1310400"/>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Loneliness, according to many experts, is not necessarily about being alone. Instead, if you feel alone and isolated, then that is how loneliness plays into your state of mind.</a:t>
          </a:r>
        </a:p>
      </dsp:txBody>
      <dsp:txXfrm>
        <a:off x="63968" y="2875928"/>
        <a:ext cx="6378368" cy="1182464"/>
      </dsp:txXfrm>
    </dsp:sp>
    <dsp:sp modelId="{10959B22-21CA-40C5-BD9A-1773C18745F2}">
      <dsp:nvSpPr>
        <dsp:cNvPr id="0" name=""/>
        <dsp:cNvSpPr/>
      </dsp:nvSpPr>
      <dsp:spPr>
        <a:xfrm>
          <a:off x="0" y="4168440"/>
          <a:ext cx="6506304" cy="131040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For example, a college freshman might feel lonely despite being surrounded by roommates and other peers. A soldier beginning their military career might feel lonely after being deployed to a foreign country, despite being constantly surrounded by other troop members.</a:t>
          </a:r>
        </a:p>
      </dsp:txBody>
      <dsp:txXfrm>
        <a:off x="63968" y="4232408"/>
        <a:ext cx="6378368" cy="1182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149F-CE78-4F43-B01F-655C4C1ECD0B}">
      <dsp:nvSpPr>
        <dsp:cNvPr id="0" name=""/>
        <dsp:cNvSpPr/>
      </dsp:nvSpPr>
      <dsp:spPr>
        <a:xfrm>
          <a:off x="0"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0DE06-FD36-4F98-8FEB-98E8FD4CA10F}">
      <dsp:nvSpPr>
        <dsp:cNvPr id="0" name=""/>
        <dsp:cNvSpPr/>
      </dsp:nvSpPr>
      <dsp:spPr>
        <a:xfrm>
          <a:off x="300037"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Emotional loneliness </a:t>
          </a:r>
          <a:r>
            <a:rPr lang="en-US" sz="1700" kern="1200"/>
            <a:t>is the absence of a significant other with whom a close attachment or meaningful relationship existed (a partner or close friend).</a:t>
          </a:r>
        </a:p>
      </dsp:txBody>
      <dsp:txXfrm>
        <a:off x="350259" y="1126082"/>
        <a:ext cx="2599893" cy="1614270"/>
      </dsp:txXfrm>
    </dsp:sp>
    <dsp:sp modelId="{76147F29-B21F-4AAA-8F18-585FE2105258}">
      <dsp:nvSpPr>
        <dsp:cNvPr id="0" name=""/>
        <dsp:cNvSpPr/>
      </dsp:nvSpPr>
      <dsp:spPr>
        <a:xfrm>
          <a:off x="3300412"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1243B-B4B5-4E2E-AC78-8A48FF3FA6BB}">
      <dsp:nvSpPr>
        <dsp:cNvPr id="0" name=""/>
        <dsp:cNvSpPr/>
      </dsp:nvSpPr>
      <dsp:spPr>
        <a:xfrm>
          <a:off x="3600450"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Social loneliness </a:t>
          </a:r>
          <a:r>
            <a:rPr lang="en-US" sz="1700" kern="1200"/>
            <a:t>is the lack of a wider social network of friends, neighbours or colleagues.</a:t>
          </a:r>
        </a:p>
      </dsp:txBody>
      <dsp:txXfrm>
        <a:off x="3650672" y="1126082"/>
        <a:ext cx="2599893" cy="1614270"/>
      </dsp:txXfrm>
    </dsp:sp>
    <dsp:sp modelId="{52A2FC1F-2B74-4EBB-ACDC-E544605100E4}">
      <dsp:nvSpPr>
        <dsp:cNvPr id="0" name=""/>
        <dsp:cNvSpPr/>
      </dsp:nvSpPr>
      <dsp:spPr>
        <a:xfrm>
          <a:off x="6600824"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9CE83-FE00-4F11-887A-68E727E9A524}">
      <dsp:nvSpPr>
        <dsp:cNvPr id="0" name=""/>
        <dsp:cNvSpPr/>
      </dsp:nvSpPr>
      <dsp:spPr>
        <a:xfrm>
          <a:off x="6900862"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Existential loneliness </a:t>
          </a:r>
          <a:r>
            <a:rPr lang="en-US" sz="1700" kern="1200"/>
            <a:t>is described as a universal aspect of the human condition which expresses the separateness of the person from others.</a:t>
          </a:r>
        </a:p>
      </dsp:txBody>
      <dsp:txXfrm>
        <a:off x="6951084" y="1126082"/>
        <a:ext cx="2599893" cy="1614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BFF93-747E-45AB-8B4F-ABEC6D1254A7}">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ED078-25DA-48E6-B8CC-343F32E4967E}">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saying that you are born into this world alone, and you go out alone, suggests that existential loneliness is an inescapable aspect of life. It can be terrifying for some people to recognize just how alone we all are in this world, even if you have friends and family who love and support you 24/7, no matter what.</a:t>
          </a:r>
        </a:p>
      </dsp:txBody>
      <dsp:txXfrm>
        <a:off x="534770" y="778196"/>
        <a:ext cx="3960775" cy="2459240"/>
      </dsp:txXfrm>
    </dsp:sp>
    <dsp:sp modelId="{F0549F38-A010-42B1-BB21-7F3C6792CF4D}">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2E2AF-C5DA-4EBA-B89C-0C130555AE3C}">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Existential fears, including the fears of isolation, death, meaninglessness, and freedom, are experienced by virtually all of us at some point in time. Recognizing the fear and using it as a motivator to live more fully and more in the moment can help us immerse ourselves in the present, which might help us recognize that we are among a vast sea of individuals struggling against these fears just as we are.</a:t>
          </a:r>
        </a:p>
      </dsp:txBody>
      <dsp:txXfrm>
        <a:off x="5562742" y="778196"/>
        <a:ext cx="3960775" cy="245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F1C6A-84FD-4E0B-B974-553034B41093}">
      <dsp:nvSpPr>
        <dsp:cNvPr id="0" name=""/>
        <dsp:cNvSpPr/>
      </dsp:nvSpPr>
      <dsp:spPr>
        <a:xfrm>
          <a:off x="1290599" y="12958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9D564-3670-4B51-8128-EF552B3FDF84}">
      <dsp:nvSpPr>
        <dsp:cNvPr id="0" name=""/>
        <dsp:cNvSpPr/>
      </dsp:nvSpPr>
      <dsp:spPr>
        <a:xfrm>
          <a:off x="102599" y="2702838"/>
          <a:ext cx="432000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lasting solution to emotional loneliness is to establish and maintain a healthy support system. You can’t make “instant friendship” happen or find a “soulmate” overnight, but you can maximize your chances of deepening a friendship by reaching out to friends and being willing to be the one to suggest a meet-up or get together.</a:t>
          </a:r>
        </a:p>
      </dsp:txBody>
      <dsp:txXfrm>
        <a:off x="102599" y="2702838"/>
        <a:ext cx="4320000" cy="1620000"/>
      </dsp:txXfrm>
    </dsp:sp>
    <dsp:sp modelId="{3B6996F9-D786-4380-9A41-F54A2055380C}">
      <dsp:nvSpPr>
        <dsp:cNvPr id="0" name=""/>
        <dsp:cNvSpPr/>
      </dsp:nvSpPr>
      <dsp:spPr>
        <a:xfrm>
          <a:off x="6366600" y="12958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C31D3-4F20-4A71-A906-3D6737E0D7D9}">
      <dsp:nvSpPr>
        <dsp:cNvPr id="0" name=""/>
        <dsp:cNvSpPr/>
      </dsp:nvSpPr>
      <dsp:spPr>
        <a:xfrm>
          <a:off x="5178600" y="2702838"/>
          <a:ext cx="432000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Waiting around for someone to make the first move is not taking a proactive stance, and because loneliness already reflects a sense of isolation, if you make the effort to reach out to others, you may be pleasantly surprised at how much better you can begin to feel, even if you just exchange a couple of texts with a friend or have a brief conversation on the phone.</a:t>
          </a:r>
        </a:p>
      </dsp:txBody>
      <dsp:txXfrm>
        <a:off x="5178600" y="2702838"/>
        <a:ext cx="4320000" cy="16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ED5A1-C5E7-4456-B2C7-BB41731B92BC}">
      <dsp:nvSpPr>
        <dsp:cNvPr id="0" name=""/>
        <dsp:cNvSpPr/>
      </dsp:nvSpPr>
      <dsp:spPr>
        <a:xfrm>
          <a:off x="0"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DF40C-FEA5-4B61-A646-ACC40E22657D}">
      <dsp:nvSpPr>
        <dsp:cNvPr id="0" name=""/>
        <dsp:cNvSpPr/>
      </dsp:nvSpPr>
      <dsp:spPr>
        <a:xfrm>
          <a:off x="300037"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College students who are lonely often describe themselves as shy and/or depressed, empty, hopeless, restless, alienated, anxious, and unloved.</a:t>
          </a:r>
        </a:p>
      </dsp:txBody>
      <dsp:txXfrm>
        <a:off x="350259" y="1126082"/>
        <a:ext cx="2599893" cy="1614270"/>
      </dsp:txXfrm>
    </dsp:sp>
    <dsp:sp modelId="{5B98CE1E-0923-4C19-B8F0-D0C6673B270C}">
      <dsp:nvSpPr>
        <dsp:cNvPr id="0" name=""/>
        <dsp:cNvSpPr/>
      </dsp:nvSpPr>
      <dsp:spPr>
        <a:xfrm>
          <a:off x="3300412"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3DB20-40C0-4013-BC04-89EADA73CC42}">
      <dsp:nvSpPr>
        <dsp:cNvPr id="0" name=""/>
        <dsp:cNvSpPr/>
      </dsp:nvSpPr>
      <dsp:spPr>
        <a:xfrm>
          <a:off x="3600449"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This includes negative evaluations of their own bodies, sexuality, health, appearance, behavior, and functioning. They are also more introverted and feel their lives are directed by forces outside their control.</a:t>
          </a:r>
        </a:p>
      </dsp:txBody>
      <dsp:txXfrm>
        <a:off x="3650671" y="1126082"/>
        <a:ext cx="2599893" cy="1614270"/>
      </dsp:txXfrm>
    </dsp:sp>
    <dsp:sp modelId="{4E4268FA-22F3-4C3D-8E0F-9C1FA5F05012}">
      <dsp:nvSpPr>
        <dsp:cNvPr id="0" name=""/>
        <dsp:cNvSpPr/>
      </dsp:nvSpPr>
      <dsp:spPr>
        <a:xfrm>
          <a:off x="6600824"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A61F2-7B87-49A4-8CFF-8A0F963F5C0E}">
      <dsp:nvSpPr>
        <dsp:cNvPr id="0" name=""/>
        <dsp:cNvSpPr/>
      </dsp:nvSpPr>
      <dsp:spPr>
        <a:xfrm>
          <a:off x="6900862"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Overall, they are less talkative or talk more about themselves, ask fewer questions of their partners, make fewer partner references during the discussions, and change the topic under discussion more. Lonely students are also less effective nonverbal. </a:t>
          </a:r>
        </a:p>
      </dsp:txBody>
      <dsp:txXfrm>
        <a:off x="6951084" y="1126082"/>
        <a:ext cx="2599893" cy="1614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11/23/2022</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11/23/2022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34</a:t>
            </a:fld>
            <a:endParaRPr lang="en-US" dirty="0"/>
          </a:p>
        </p:txBody>
      </p:sp>
    </p:spTree>
    <p:extLst>
      <p:ext uri="{BB962C8B-B14F-4D97-AF65-F5344CB8AC3E}">
        <p14:creationId xmlns:p14="http://schemas.microsoft.com/office/powerpoint/2010/main" val="49740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11/23/2022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11/23/2022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11/23/2022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fontScale="90000"/>
          </a:bodyPr>
          <a:lstStyle/>
          <a:p>
            <a:r>
              <a:rPr lang="en-US" dirty="0">
                <a:solidFill>
                  <a:schemeClr val="bg2"/>
                </a:solidFill>
              </a:rPr>
              <a:t>Loneliness &amp; it’s effects on College Students </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9906" y="3956279"/>
            <a:ext cx="6831673" cy="1086237"/>
          </a:xfrm>
        </p:spPr>
        <p:txBody>
          <a:bodyPr>
            <a:normAutofit/>
          </a:bodyPr>
          <a:lstStyle/>
          <a:p>
            <a:r>
              <a:rPr lang="en-US" dirty="0">
                <a:solidFill>
                  <a:schemeClr val="bg2"/>
                </a:solidFill>
              </a:rPr>
              <a:t>Michael Harper</a:t>
            </a:r>
          </a:p>
          <a:p>
            <a:r>
              <a:rPr lang="en-US" dirty="0">
                <a:solidFill>
                  <a:schemeClr val="bg2"/>
                </a:solidFill>
              </a:rPr>
              <a:t>November 18, 2022</a:t>
            </a: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E78D6-FA5F-7E6C-A2BB-D080A6CEA39D}"/>
              </a:ext>
            </a:extLst>
          </p:cNvPr>
          <p:cNvSpPr>
            <a:spLocks noGrp="1"/>
          </p:cNvSpPr>
          <p:nvPr>
            <p:ph type="title"/>
          </p:nvPr>
        </p:nvSpPr>
        <p:spPr>
          <a:xfrm>
            <a:off x="784743" y="685800"/>
            <a:ext cx="5793475" cy="1485900"/>
          </a:xfrm>
        </p:spPr>
        <p:txBody>
          <a:bodyPr>
            <a:normAutofit/>
          </a:bodyPr>
          <a:lstStyle/>
          <a:p>
            <a:r>
              <a:rPr lang="en-US" b="0" i="0">
                <a:effectLst/>
              </a:rPr>
              <a:t>Social Loneliness</a:t>
            </a:r>
            <a:endParaRPr lang="en-US" dirty="0"/>
          </a:p>
        </p:txBody>
      </p:sp>
      <p:sp>
        <p:nvSpPr>
          <p:cNvPr id="3" name="Content Placeholder 2">
            <a:extLst>
              <a:ext uri="{FF2B5EF4-FFF2-40B4-BE49-F238E27FC236}">
                <a16:creationId xmlns:a16="http://schemas.microsoft.com/office/drawing/2014/main" id="{F1C24981-BB6C-7C98-96A2-2399F2545025}"/>
              </a:ext>
            </a:extLst>
          </p:cNvPr>
          <p:cNvSpPr>
            <a:spLocks noGrp="1"/>
          </p:cNvSpPr>
          <p:nvPr>
            <p:ph idx="1"/>
          </p:nvPr>
        </p:nvSpPr>
        <p:spPr>
          <a:xfrm>
            <a:off x="784743" y="2286000"/>
            <a:ext cx="5793475" cy="3581400"/>
          </a:xfrm>
        </p:spPr>
        <p:txBody>
          <a:bodyPr>
            <a:normAutofit/>
          </a:bodyPr>
          <a:lstStyle/>
          <a:p>
            <a:r>
              <a:rPr lang="en-US" sz="1700" b="0" i="0">
                <a:effectLst/>
              </a:rPr>
              <a:t>This type of loneliness occurs when you don’t feel a sense of belonging to a group beyond yourself. You might even feel social loneliness even when you’re in a </a:t>
            </a:r>
            <a:r>
              <a:rPr lang="en-US" sz="1700" b="0" i="0" u="none" strike="noStrike">
                <a:effectLst/>
              </a:rPr>
              <a:t>romantic relationship</a:t>
            </a:r>
            <a:r>
              <a:rPr lang="en-US" sz="1700" b="0" i="0">
                <a:effectLst/>
              </a:rPr>
              <a:t> with a partner you treasure. If you don’t have a wider circle of social support, you may feel that you, or you and your partner, don’t have a group with whom you belong. When you walk into a party and don’t recognize anyone familiar, a feeling of social loneliness may wash over you if you don’t typically feel comfortable approaching new people. If you don’t feel that your presence is valued in a wider circle, you might experience social loneliness.</a:t>
            </a:r>
            <a:endParaRPr lang="en-US" sz="1700"/>
          </a:p>
        </p:txBody>
      </p:sp>
      <p:sp>
        <p:nvSpPr>
          <p:cNvPr id="39" name="Rectangle 3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15" descr="Large skydiving group mid-air">
            <a:extLst>
              <a:ext uri="{FF2B5EF4-FFF2-40B4-BE49-F238E27FC236}">
                <a16:creationId xmlns:a16="http://schemas.microsoft.com/office/drawing/2014/main" id="{D155C9AD-A222-FFEC-E088-F3D7783D2946}"/>
              </a:ext>
            </a:extLst>
          </p:cNvPr>
          <p:cNvPicPr>
            <a:picLocks noChangeAspect="1"/>
          </p:cNvPicPr>
          <p:nvPr/>
        </p:nvPicPr>
        <p:blipFill rotWithShape="1">
          <a:blip r:embed="rId2"/>
          <a:srcRect l="28296" r="27296"/>
          <a:stretch/>
        </p:blipFill>
        <p:spPr>
          <a:xfrm>
            <a:off x="7612260" y="10"/>
            <a:ext cx="4579739" cy="6857990"/>
          </a:xfrm>
          <a:prstGeom prst="rect">
            <a:avLst/>
          </a:prstGeom>
        </p:spPr>
      </p:pic>
    </p:spTree>
    <p:extLst>
      <p:ext uri="{BB962C8B-B14F-4D97-AF65-F5344CB8AC3E}">
        <p14:creationId xmlns:p14="http://schemas.microsoft.com/office/powerpoint/2010/main" val="364321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AF45C-8CCF-4CDF-8595-D38EE7288849}"/>
              </a:ext>
            </a:extLst>
          </p:cNvPr>
          <p:cNvSpPr>
            <a:spLocks noGrp="1"/>
          </p:cNvSpPr>
          <p:nvPr>
            <p:ph type="title"/>
          </p:nvPr>
        </p:nvSpPr>
        <p:spPr>
          <a:xfrm>
            <a:off x="784743" y="685800"/>
            <a:ext cx="5793475" cy="1485900"/>
          </a:xfrm>
        </p:spPr>
        <p:txBody>
          <a:bodyPr>
            <a:normAutofit/>
          </a:bodyPr>
          <a:lstStyle/>
          <a:p>
            <a:r>
              <a:rPr lang="en-US"/>
              <a:t>Combating Social Loneliness</a:t>
            </a:r>
            <a:endParaRPr lang="en-US" dirty="0"/>
          </a:p>
        </p:txBody>
      </p:sp>
      <p:sp>
        <p:nvSpPr>
          <p:cNvPr id="3" name="Content Placeholder 2">
            <a:extLst>
              <a:ext uri="{FF2B5EF4-FFF2-40B4-BE49-F238E27FC236}">
                <a16:creationId xmlns:a16="http://schemas.microsoft.com/office/drawing/2014/main" id="{A6DC7C4B-A8B4-C45D-5515-7239509D3F56}"/>
              </a:ext>
            </a:extLst>
          </p:cNvPr>
          <p:cNvSpPr>
            <a:spLocks noGrp="1"/>
          </p:cNvSpPr>
          <p:nvPr>
            <p:ph idx="1"/>
          </p:nvPr>
        </p:nvSpPr>
        <p:spPr>
          <a:xfrm>
            <a:off x="784743" y="2286000"/>
            <a:ext cx="5793475" cy="3581400"/>
          </a:xfrm>
        </p:spPr>
        <p:txBody>
          <a:bodyPr>
            <a:normAutofit/>
          </a:bodyPr>
          <a:lstStyle/>
          <a:p>
            <a:r>
              <a:rPr lang="en-US" sz="1300" b="0" i="0">
                <a:effectLst/>
                <a:latin typeface="Proxima Nova Regular"/>
              </a:rPr>
              <a:t>This feeling arises when we feel left out of a larger group. It might be the way you felt when you walked into the high school cafeteria the first day back at school in the fall and couldn’t immediately locate any friendly faces to join at their table. Exclusion from a group can be painful, even if it’s not intentional. An easy way to combat social loneliness is to jump into a new activity or group.</a:t>
            </a:r>
          </a:p>
          <a:p>
            <a:r>
              <a:rPr lang="en-US" sz="1300" b="0" i="0">
                <a:effectLst/>
                <a:latin typeface="Proxima Nova Regular"/>
              </a:rPr>
              <a:t>Maybe a new fitness club is opening in the neighborhood, or an “Introduction to Fiber Arts” class is forming at the rec center, or a “Beginner’s Axe Throwing workshop” is starting; volunteer at the animal shelter or at the community food bank; whatever is intriguing to you, show up! If everyone in the room is “new,” it can be easier to strike up conversations and new friendships.</a:t>
            </a:r>
          </a:p>
          <a:p>
            <a:r>
              <a:rPr lang="en-US" sz="1300" b="0" i="0">
                <a:effectLst/>
                <a:latin typeface="Proxima Nova Regular"/>
              </a:rPr>
              <a:t>If you and your partner feel like you don’t have a shared network of friends, join a beginner’s rhumba or foxtrot or salsa dance class. Get involved in volunteering together, whether it’s building houses or stuffing envelopes or delivering meals to the homebound.</a:t>
            </a:r>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Row of chairs and tables">
            <a:extLst>
              <a:ext uri="{FF2B5EF4-FFF2-40B4-BE49-F238E27FC236}">
                <a16:creationId xmlns:a16="http://schemas.microsoft.com/office/drawing/2014/main" id="{9064F2DD-F3A4-004E-7E73-15DB0211FBF4}"/>
              </a:ext>
            </a:extLst>
          </p:cNvPr>
          <p:cNvPicPr>
            <a:picLocks noChangeAspect="1"/>
          </p:cNvPicPr>
          <p:nvPr/>
        </p:nvPicPr>
        <p:blipFill rotWithShape="1">
          <a:blip r:embed="rId2"/>
          <a:srcRect l="26069" r="29355" b="-1"/>
          <a:stretch/>
        </p:blipFill>
        <p:spPr>
          <a:xfrm>
            <a:off x="7612260" y="10"/>
            <a:ext cx="4579739" cy="6857990"/>
          </a:xfrm>
          <a:prstGeom prst="rect">
            <a:avLst/>
          </a:prstGeom>
        </p:spPr>
      </p:pic>
    </p:spTree>
    <p:extLst>
      <p:ext uri="{BB962C8B-B14F-4D97-AF65-F5344CB8AC3E}">
        <p14:creationId xmlns:p14="http://schemas.microsoft.com/office/powerpoint/2010/main" val="321715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D6E605-FDD3-87D0-FC76-0BE6F69CC8F1}"/>
              </a:ext>
            </a:extLst>
          </p:cNvPr>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Effects of Loneliness</a:t>
            </a:r>
          </a:p>
        </p:txBody>
      </p:sp>
      <p:sp>
        <p:nvSpPr>
          <p:cNvPr id="19" name="Rectangle 18">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862029E-9DA5-3735-FFD0-A074521DAA77}"/>
              </a:ext>
            </a:extLst>
          </p:cNvPr>
          <p:cNvSpPr>
            <a:spLocks noGrp="1"/>
          </p:cNvSpPr>
          <p:nvPr>
            <p:ph idx="1"/>
          </p:nvPr>
        </p:nvSpPr>
        <p:spPr>
          <a:xfrm>
            <a:off x="6176720" y="168812"/>
            <a:ext cx="6146578" cy="6689564"/>
          </a:xfrm>
        </p:spPr>
        <p:txBody>
          <a:bodyPr anchor="ctr">
            <a:normAutofit/>
          </a:bodyPr>
          <a:lstStyle/>
          <a:p>
            <a:r>
              <a:rPr lang="en-US" sz="1600" dirty="0"/>
              <a:t>Mental and physical health are interconnected. Social isolation and loneliness's adverse health consequences range from sleeplessness to reduced immune function. Loneliness is associated with higher anxiety, depression, and suicide rates. Isolation and loneliness are also linked to poor cardiovascular health and cognitive function:</a:t>
            </a:r>
          </a:p>
          <a:p>
            <a:pPr lvl="1"/>
            <a:r>
              <a:rPr lang="en-US" sz="1600" dirty="0"/>
              <a:t>A study led by an epidemiologist at Newcastle University concluded that deficiencies in social relationships are associated with a higher risk for coronary heart disease and stroke.</a:t>
            </a:r>
          </a:p>
          <a:p>
            <a:pPr lvl="1"/>
            <a:r>
              <a:rPr lang="en-US" sz="1600" dirty="0"/>
              <a:t>A study published in The Journals of Gerontology concluded that loneliness was associated with a 40 percent increase in the risk of dementia.</a:t>
            </a:r>
          </a:p>
          <a:p>
            <a:r>
              <a:rPr lang="en-US" sz="1600" dirty="0"/>
              <a:t>Links between social isolation and serious medical conditions are not fully understood, but ample evidence supports the connection. A study published in the American Journal of Epidemiology linked social isolation with higher risks of premature mortality. The Centers for Disease Control and Prevention (CDC) points to loneliness and isolation as serious public health risks.</a:t>
            </a:r>
          </a:p>
        </p:txBody>
      </p:sp>
    </p:spTree>
    <p:extLst>
      <p:ext uri="{BB962C8B-B14F-4D97-AF65-F5344CB8AC3E}">
        <p14:creationId xmlns:p14="http://schemas.microsoft.com/office/powerpoint/2010/main" val="338259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1D390-2712-5592-32AE-830247CF0CF4}"/>
              </a:ext>
            </a:extLst>
          </p:cNvPr>
          <p:cNvSpPr>
            <a:spLocks noGrp="1"/>
          </p:cNvSpPr>
          <p:nvPr>
            <p:ph type="title"/>
          </p:nvPr>
        </p:nvSpPr>
        <p:spPr>
          <a:xfrm>
            <a:off x="1105469" y="5423537"/>
            <a:ext cx="9867331" cy="868081"/>
          </a:xfrm>
        </p:spPr>
        <p:txBody>
          <a:bodyPr anchor="ctr">
            <a:normAutofit/>
          </a:bodyPr>
          <a:lstStyle/>
          <a:p>
            <a:r>
              <a:rPr lang="en-US" sz="2800" b="0" i="0">
                <a:effectLst/>
                <a:latin typeface="FS Albert Extra Bold"/>
              </a:rPr>
              <a:t>Health Risks Associated</a:t>
            </a:r>
            <a:br>
              <a:rPr lang="en-US" sz="2800" b="0" i="0">
                <a:effectLst/>
                <a:latin typeface="FS Albert Extra Bold"/>
              </a:rPr>
            </a:br>
            <a:endParaRPr lang="en-US" sz="280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C23A507A-50E6-4E08-FD8C-5D5BAEB0907F}"/>
              </a:ext>
            </a:extLst>
          </p:cNvPr>
          <p:cNvSpPr>
            <a:spLocks noGrp="1"/>
          </p:cNvSpPr>
          <p:nvPr>
            <p:ph idx="1"/>
          </p:nvPr>
        </p:nvSpPr>
        <p:spPr>
          <a:xfrm>
            <a:off x="1219201" y="1123486"/>
            <a:ext cx="9639868" cy="3516753"/>
          </a:xfrm>
        </p:spPr>
        <p:txBody>
          <a:bodyPr anchor="ctr">
            <a:normAutofit/>
          </a:bodyPr>
          <a:lstStyle/>
          <a:p>
            <a:r>
              <a:rPr lang="en-US" sz="1400" dirty="0"/>
              <a:t>Loneliness has a wide range of negative effects on both physical and mental health, including:</a:t>
            </a:r>
          </a:p>
          <a:p>
            <a:endParaRPr lang="en-US" sz="1400" dirty="0"/>
          </a:p>
          <a:p>
            <a:pPr lvl="1"/>
            <a:r>
              <a:rPr lang="en-US" sz="1400" dirty="0"/>
              <a:t>Alcohol and drug misuse</a:t>
            </a:r>
          </a:p>
          <a:p>
            <a:pPr lvl="1"/>
            <a:r>
              <a:rPr lang="en-US" sz="1400" dirty="0"/>
              <a:t>Altered brain function</a:t>
            </a:r>
          </a:p>
          <a:p>
            <a:pPr lvl="1"/>
            <a:r>
              <a:rPr lang="en-US" sz="1400" dirty="0"/>
              <a:t>Alzheimer's disease progression</a:t>
            </a:r>
          </a:p>
          <a:p>
            <a:pPr lvl="1"/>
            <a:r>
              <a:rPr lang="en-US" sz="1400" dirty="0"/>
              <a:t>Antisocial behavior</a:t>
            </a:r>
          </a:p>
          <a:p>
            <a:pPr lvl="1"/>
            <a:r>
              <a:rPr lang="en-US" sz="1400" dirty="0"/>
              <a:t>Cardiovascular disease and stroke5</a:t>
            </a:r>
          </a:p>
          <a:p>
            <a:pPr lvl="1"/>
            <a:r>
              <a:rPr lang="en-US" sz="1400" dirty="0"/>
              <a:t>Decreased memory and learning</a:t>
            </a:r>
          </a:p>
          <a:p>
            <a:pPr lvl="1"/>
            <a:r>
              <a:rPr lang="en-US" sz="1400" dirty="0"/>
              <a:t>Depression and suicide</a:t>
            </a:r>
          </a:p>
          <a:p>
            <a:pPr lvl="1"/>
            <a:r>
              <a:rPr lang="en-US" sz="1400" dirty="0"/>
              <a:t>Increased stress levels</a:t>
            </a:r>
          </a:p>
          <a:p>
            <a:pPr lvl="1"/>
            <a:r>
              <a:rPr lang="en-US" sz="1400" dirty="0"/>
              <a:t>Poor decision-making</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21514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23E06D3-709B-CF75-695B-A074B5294FA4}"/>
              </a:ext>
            </a:extLst>
          </p:cNvPr>
          <p:cNvPicPr>
            <a:picLocks noChangeAspect="1"/>
          </p:cNvPicPr>
          <p:nvPr/>
        </p:nvPicPr>
        <p:blipFill rotWithShape="1">
          <a:blip r:embed="rId2">
            <a:alphaModFix amt="35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D791D390-2712-5592-32AE-830247CF0CF4}"/>
              </a:ext>
            </a:extLst>
          </p:cNvPr>
          <p:cNvSpPr>
            <a:spLocks noGrp="1"/>
          </p:cNvSpPr>
          <p:nvPr>
            <p:ph type="title"/>
          </p:nvPr>
        </p:nvSpPr>
        <p:spPr>
          <a:xfrm>
            <a:off x="1371600" y="685800"/>
            <a:ext cx="9601200" cy="1485900"/>
          </a:xfrm>
        </p:spPr>
        <p:txBody>
          <a:bodyPr>
            <a:normAutofit/>
          </a:bodyPr>
          <a:lstStyle/>
          <a:p>
            <a:r>
              <a:rPr lang="en-US" b="0" i="0" dirty="0">
                <a:effectLst/>
                <a:latin typeface="FS Albert Extra Bold"/>
              </a:rPr>
              <a:t>Health Risks Associated (cont.)</a:t>
            </a:r>
            <a:br>
              <a:rPr lang="en-US" b="0" i="0" dirty="0">
                <a:effectLst/>
                <a:latin typeface="FS Albert Extra Bold"/>
              </a:rPr>
            </a:br>
            <a:endParaRPr lang="en-US" dirty="0"/>
          </a:p>
        </p:txBody>
      </p:sp>
      <p:sp>
        <p:nvSpPr>
          <p:cNvPr id="3" name="Content Placeholder 2">
            <a:extLst>
              <a:ext uri="{FF2B5EF4-FFF2-40B4-BE49-F238E27FC236}">
                <a16:creationId xmlns:a16="http://schemas.microsoft.com/office/drawing/2014/main" id="{C23A507A-50E6-4E08-FD8C-5D5BAEB0907F}"/>
              </a:ext>
            </a:extLst>
          </p:cNvPr>
          <p:cNvSpPr>
            <a:spLocks noGrp="1"/>
          </p:cNvSpPr>
          <p:nvPr>
            <p:ph idx="1"/>
          </p:nvPr>
        </p:nvSpPr>
        <p:spPr>
          <a:xfrm>
            <a:off x="1371600" y="2286000"/>
            <a:ext cx="9601200" cy="3581400"/>
          </a:xfrm>
        </p:spPr>
        <p:txBody>
          <a:bodyPr>
            <a:normAutofit/>
          </a:bodyPr>
          <a:lstStyle/>
          <a:p>
            <a:r>
              <a:rPr lang="en-US" dirty="0"/>
              <a:t>The previous health risks aren’t the only areas in which loneliness takes its toll. For example, lonely adults get less exercise than those who are not lonely. Their diet is higher in fat, their sleep is less efficient, and they report more daytime fatigue. </a:t>
            </a:r>
          </a:p>
          <a:p>
            <a:r>
              <a:rPr lang="en-US" dirty="0"/>
              <a:t>Loneliness also disrupts the regulation of cellular processes deep within the body, predisposing lonely people to premature aging.</a:t>
            </a:r>
          </a:p>
        </p:txBody>
      </p:sp>
    </p:spTree>
    <p:extLst>
      <p:ext uri="{BB962C8B-B14F-4D97-AF65-F5344CB8AC3E}">
        <p14:creationId xmlns:p14="http://schemas.microsoft.com/office/powerpoint/2010/main" val="238572985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882E-AA3C-D8F4-10F6-A1CB7008E5E1}"/>
              </a:ext>
            </a:extLst>
          </p:cNvPr>
          <p:cNvSpPr>
            <a:spLocks noGrp="1"/>
          </p:cNvSpPr>
          <p:nvPr>
            <p:ph type="title"/>
          </p:nvPr>
        </p:nvSpPr>
        <p:spPr/>
        <p:txBody>
          <a:bodyPr/>
          <a:lstStyle/>
          <a:p>
            <a:r>
              <a:rPr lang="en-US" dirty="0"/>
              <a:t>Loneliness on Campus </a:t>
            </a:r>
          </a:p>
        </p:txBody>
      </p:sp>
      <p:sp>
        <p:nvSpPr>
          <p:cNvPr id="3" name="Content Placeholder 2">
            <a:extLst>
              <a:ext uri="{FF2B5EF4-FFF2-40B4-BE49-F238E27FC236}">
                <a16:creationId xmlns:a16="http://schemas.microsoft.com/office/drawing/2014/main" id="{3ECE1028-603C-D9FE-FB1E-700C8567F5B6}"/>
              </a:ext>
            </a:extLst>
          </p:cNvPr>
          <p:cNvSpPr>
            <a:spLocks noGrp="1"/>
          </p:cNvSpPr>
          <p:nvPr>
            <p:ph idx="1"/>
          </p:nvPr>
        </p:nvSpPr>
        <p:spPr/>
        <p:txBody>
          <a:bodyPr/>
          <a:lstStyle/>
          <a:p>
            <a:r>
              <a:rPr lang="en-US" dirty="0"/>
              <a:t>In a 2017 survey of nearly 48,000 college students, 64% said they had felt “very lonely” in the previous 12 months, while only 19% reported they never felt lonely, according to the American College Health Association. Students also reported feeling “overwhelming anxiety (62%) or “very sad” (69%), and that “things were hopeless” (53%). Nearly 12% seriously considered suicide.</a:t>
            </a:r>
          </a:p>
        </p:txBody>
      </p:sp>
    </p:spTree>
    <p:extLst>
      <p:ext uri="{BB962C8B-B14F-4D97-AF65-F5344CB8AC3E}">
        <p14:creationId xmlns:p14="http://schemas.microsoft.com/office/powerpoint/2010/main" val="360273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E0B6-029A-1270-EBF9-A03DAC4A2E90}"/>
              </a:ext>
            </a:extLst>
          </p:cNvPr>
          <p:cNvSpPr>
            <a:spLocks noGrp="1"/>
          </p:cNvSpPr>
          <p:nvPr>
            <p:ph type="title"/>
          </p:nvPr>
        </p:nvSpPr>
        <p:spPr/>
        <p:txBody>
          <a:bodyPr/>
          <a:lstStyle/>
          <a:p>
            <a:r>
              <a:rPr lang="en-US" dirty="0"/>
              <a:t>How Are College students affected?</a:t>
            </a:r>
          </a:p>
        </p:txBody>
      </p:sp>
      <p:graphicFrame>
        <p:nvGraphicFramePr>
          <p:cNvPr id="5" name="Content Placeholder 2">
            <a:extLst>
              <a:ext uri="{FF2B5EF4-FFF2-40B4-BE49-F238E27FC236}">
                <a16:creationId xmlns:a16="http://schemas.microsoft.com/office/drawing/2014/main" id="{829649CE-31EB-E084-AC43-41C0506CD4A6}"/>
              </a:ext>
            </a:extLst>
          </p:cNvPr>
          <p:cNvGraphicFramePr>
            <a:graphicFrameLocks noGrp="1"/>
          </p:cNvGraphicFramePr>
          <p:nvPr>
            <p:ph idx="1"/>
            <p:extLst>
              <p:ext uri="{D42A27DB-BD31-4B8C-83A1-F6EECF244321}">
                <p14:modId xmlns:p14="http://schemas.microsoft.com/office/powerpoint/2010/main" val="361602827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28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368D107-7147-E9C0-3326-A2138042F0D2}"/>
              </a:ext>
            </a:extLst>
          </p:cNvPr>
          <p:cNvPicPr>
            <a:picLocks noGrp="1" noChangeAspect="1"/>
          </p:cNvPicPr>
          <p:nvPr>
            <p:ph idx="1"/>
          </p:nvPr>
        </p:nvPicPr>
        <p:blipFill>
          <a:blip r:embed="rId2"/>
          <a:stretch>
            <a:fillRect/>
          </a:stretch>
        </p:blipFill>
        <p:spPr>
          <a:xfrm>
            <a:off x="3149848" y="480515"/>
            <a:ext cx="5892302" cy="5892302"/>
          </a:xfrm>
          <a:prstGeom prst="rect">
            <a:avLst/>
          </a:prstGeom>
        </p:spPr>
      </p:pic>
    </p:spTree>
    <p:extLst>
      <p:ext uri="{BB962C8B-B14F-4D97-AF65-F5344CB8AC3E}">
        <p14:creationId xmlns:p14="http://schemas.microsoft.com/office/powerpoint/2010/main" val="307242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FA35-0979-D415-5EFC-BBA47B000EFD}"/>
              </a:ext>
            </a:extLst>
          </p:cNvPr>
          <p:cNvSpPr>
            <a:spLocks noGrp="1"/>
          </p:cNvSpPr>
          <p:nvPr>
            <p:ph type="title"/>
          </p:nvPr>
        </p:nvSpPr>
        <p:spPr/>
        <p:txBody>
          <a:bodyPr/>
          <a:lstStyle/>
          <a:p>
            <a:r>
              <a:rPr lang="en-US" dirty="0"/>
              <a:t>Measuring loneliness</a:t>
            </a:r>
          </a:p>
        </p:txBody>
      </p:sp>
      <p:sp>
        <p:nvSpPr>
          <p:cNvPr id="3" name="Content Placeholder 2">
            <a:extLst>
              <a:ext uri="{FF2B5EF4-FFF2-40B4-BE49-F238E27FC236}">
                <a16:creationId xmlns:a16="http://schemas.microsoft.com/office/drawing/2014/main" id="{577B0115-B521-4478-7024-83E9AD012D2D}"/>
              </a:ext>
            </a:extLst>
          </p:cNvPr>
          <p:cNvSpPr>
            <a:spLocks noGrp="1"/>
          </p:cNvSpPr>
          <p:nvPr>
            <p:ph idx="1"/>
          </p:nvPr>
        </p:nvSpPr>
        <p:spPr/>
        <p:txBody>
          <a:bodyPr>
            <a:normAutofit lnSpcReduction="10000"/>
          </a:bodyPr>
          <a:lstStyle/>
          <a:p>
            <a:r>
              <a:rPr lang="en-US" dirty="0"/>
              <a:t>It is important to measure loneliness because, although it has been found to be associated with a range of poor health outcomes, the evidence on loneliness is currently quite patchy. We have much more robust and extensive data on loneliness in older people, but much less for other age groups including children and young people. We also need to understand more about what factors are most associated with loneliness, what the effects of loneliness are for different people, and how we can prevent or alleviate it.</a:t>
            </a:r>
          </a:p>
          <a:p>
            <a:r>
              <a:rPr lang="en-US" b="0" i="0" dirty="0">
                <a:solidFill>
                  <a:srgbClr val="323132"/>
                </a:solidFill>
                <a:effectLst/>
              </a:rPr>
              <a:t>Many different approaches have been used to measure loneliness. These include both loneliness multi-item scales and single-item measures. Some measures ask about loneliness directly while others ask about emotions associated with loneliness from which loneliness is then inferred. There are advantages and disadvantages associated with each.</a:t>
            </a:r>
            <a:endParaRPr lang="en-US" dirty="0"/>
          </a:p>
          <a:p>
            <a:endParaRPr lang="en-US" dirty="0"/>
          </a:p>
        </p:txBody>
      </p:sp>
    </p:spTree>
    <p:extLst>
      <p:ext uri="{BB962C8B-B14F-4D97-AF65-F5344CB8AC3E}">
        <p14:creationId xmlns:p14="http://schemas.microsoft.com/office/powerpoint/2010/main" val="164230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BFA35-0979-D415-5EFC-BBA47B000EFD}"/>
              </a:ext>
            </a:extLst>
          </p:cNvPr>
          <p:cNvSpPr>
            <a:spLocks noGrp="1"/>
          </p:cNvSpPr>
          <p:nvPr>
            <p:ph type="title"/>
          </p:nvPr>
        </p:nvSpPr>
        <p:spPr>
          <a:xfrm>
            <a:off x="784743" y="685800"/>
            <a:ext cx="5793475" cy="1485900"/>
          </a:xfrm>
        </p:spPr>
        <p:txBody>
          <a:bodyPr>
            <a:normAutofit/>
          </a:bodyPr>
          <a:lstStyle/>
          <a:p>
            <a:r>
              <a:rPr lang="en-US" dirty="0"/>
              <a:t>Measuring Loneliness</a:t>
            </a:r>
          </a:p>
        </p:txBody>
      </p:sp>
      <p:sp>
        <p:nvSpPr>
          <p:cNvPr id="3" name="Content Placeholder 2">
            <a:extLst>
              <a:ext uri="{FF2B5EF4-FFF2-40B4-BE49-F238E27FC236}">
                <a16:creationId xmlns:a16="http://schemas.microsoft.com/office/drawing/2014/main" id="{577B0115-B521-4478-7024-83E9AD012D2D}"/>
              </a:ext>
            </a:extLst>
          </p:cNvPr>
          <p:cNvSpPr>
            <a:spLocks noGrp="1"/>
          </p:cNvSpPr>
          <p:nvPr>
            <p:ph idx="1"/>
          </p:nvPr>
        </p:nvSpPr>
        <p:spPr>
          <a:xfrm>
            <a:off x="784743" y="2286000"/>
            <a:ext cx="5793475" cy="3581400"/>
          </a:xfrm>
        </p:spPr>
        <p:txBody>
          <a:bodyPr>
            <a:normAutofit/>
          </a:bodyPr>
          <a:lstStyle/>
          <a:p>
            <a:r>
              <a:rPr lang="en-US" i="0" dirty="0">
                <a:effectLst/>
              </a:rPr>
              <a:t>Specifically, we recommend four questions to capture different aspects of loneliness. The first three questions are from the University of California, Los Angeles (UCLA) three-item loneliness scale. The wording of the UCLA questions and response options are taken from the English Longitudinal Study of Ageing. The last is a direct question about how often the respondent feels lonely, currently used on the Community Life Survey.</a:t>
            </a:r>
            <a:endParaRPr lang="en-US" dirty="0"/>
          </a:p>
        </p:txBody>
      </p:sp>
      <p:sp>
        <p:nvSpPr>
          <p:cNvPr id="14"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4" descr="Circular benches in a stadium">
            <a:extLst>
              <a:ext uri="{FF2B5EF4-FFF2-40B4-BE49-F238E27FC236}">
                <a16:creationId xmlns:a16="http://schemas.microsoft.com/office/drawing/2014/main" id="{C7A796C8-9779-D85D-3C28-AD320A85D37C}"/>
              </a:ext>
            </a:extLst>
          </p:cNvPr>
          <p:cNvPicPr>
            <a:picLocks noChangeAspect="1"/>
          </p:cNvPicPr>
          <p:nvPr/>
        </p:nvPicPr>
        <p:blipFill rotWithShape="1">
          <a:blip r:embed="rId2"/>
          <a:srcRect l="34945" r="27825" b="-1"/>
          <a:stretch/>
        </p:blipFill>
        <p:spPr>
          <a:xfrm>
            <a:off x="7612260" y="10"/>
            <a:ext cx="4579739" cy="6857990"/>
          </a:xfrm>
          <a:prstGeom prst="rect">
            <a:avLst/>
          </a:prstGeom>
        </p:spPr>
      </p:pic>
    </p:spTree>
    <p:extLst>
      <p:ext uri="{BB962C8B-B14F-4D97-AF65-F5344CB8AC3E}">
        <p14:creationId xmlns:p14="http://schemas.microsoft.com/office/powerpoint/2010/main" val="270707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61B8C-C2B2-AB66-E1D7-EB5D44F6D5C1}"/>
              </a:ext>
            </a:extLst>
          </p:cNvPr>
          <p:cNvSpPr>
            <a:spLocks noGrp="1"/>
          </p:cNvSpPr>
          <p:nvPr>
            <p:ph type="title"/>
          </p:nvPr>
        </p:nvSpPr>
        <p:spPr>
          <a:xfrm>
            <a:off x="5100824" y="685800"/>
            <a:ext cx="6176776" cy="1485900"/>
          </a:xfrm>
        </p:spPr>
        <p:txBody>
          <a:bodyPr>
            <a:normAutofit/>
          </a:bodyPr>
          <a:lstStyle/>
          <a:p>
            <a:r>
              <a:rPr lang="en-US"/>
              <a:t>What is loneliness?</a:t>
            </a:r>
            <a:endParaRPr lang="en-US" dirty="0"/>
          </a:p>
        </p:txBody>
      </p:sp>
      <p:pic>
        <p:nvPicPr>
          <p:cNvPr id="5" name="Picture 4" descr="One in a crowd">
            <a:extLst>
              <a:ext uri="{FF2B5EF4-FFF2-40B4-BE49-F238E27FC236}">
                <a16:creationId xmlns:a16="http://schemas.microsoft.com/office/drawing/2014/main" id="{C9803D0E-6143-39A1-1D30-FD743C3CCA61}"/>
              </a:ext>
            </a:extLst>
          </p:cNvPr>
          <p:cNvPicPr>
            <a:picLocks noChangeAspect="1"/>
          </p:cNvPicPr>
          <p:nvPr/>
        </p:nvPicPr>
        <p:blipFill rotWithShape="1">
          <a:blip r:embed="rId2"/>
          <a:srcRect l="30443" r="21727"/>
          <a:stretch/>
        </p:blipFill>
        <p:spPr>
          <a:xfrm>
            <a:off x="-1" y="10"/>
            <a:ext cx="4373546" cy="6857990"/>
          </a:xfrm>
          <a:prstGeom prst="rect">
            <a:avLst/>
          </a:prstGeom>
        </p:spPr>
      </p:pic>
      <p:sp>
        <p:nvSpPr>
          <p:cNvPr id="25" name="Rectangle 2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8D57E95-76BF-A11A-467D-19427E2E52A3}"/>
              </a:ext>
            </a:extLst>
          </p:cNvPr>
          <p:cNvSpPr>
            <a:spLocks noGrp="1"/>
          </p:cNvSpPr>
          <p:nvPr>
            <p:ph idx="1"/>
          </p:nvPr>
        </p:nvSpPr>
        <p:spPr>
          <a:xfrm>
            <a:off x="5100824" y="2286000"/>
            <a:ext cx="6176776" cy="3581400"/>
          </a:xfrm>
        </p:spPr>
        <p:txBody>
          <a:bodyPr>
            <a:normAutofit/>
          </a:bodyPr>
          <a:lstStyle/>
          <a:p>
            <a:r>
              <a:rPr lang="en-US" dirty="0"/>
              <a:t>Loneliness is defined as a distressing feeling that accompanies the perception that one's social needs are not being met by the quantity or especially the quality of one's social relationships</a:t>
            </a:r>
          </a:p>
          <a:p>
            <a:r>
              <a:rPr lang="en-US" dirty="0">
                <a:ea typeface="SimSun" panose="02010600030101010101" pitchFamily="2" charset="-122"/>
                <a:cs typeface="Times New Roman" panose="02020603050405020304" pitchFamily="18" charset="0"/>
              </a:rPr>
              <a:t>It’s</a:t>
            </a:r>
            <a:r>
              <a:rPr lang="en-US" dirty="0">
                <a:effectLst/>
                <a:ea typeface="SimSun" panose="02010600030101010101" pitchFamily="2" charset="-122"/>
                <a:cs typeface="Times New Roman" panose="02020603050405020304" pitchFamily="18" charset="0"/>
              </a:rPr>
              <a:t> a universal human emotion that is both complex and unique to each individual. It has no single common cause and almost everyone experiences this. However,  adolescents and young adults are affected the most.</a:t>
            </a:r>
            <a:endParaRPr lang="en-US" dirty="0"/>
          </a:p>
        </p:txBody>
      </p:sp>
    </p:spTree>
    <p:extLst>
      <p:ext uri="{BB962C8B-B14F-4D97-AF65-F5344CB8AC3E}">
        <p14:creationId xmlns:p14="http://schemas.microsoft.com/office/powerpoint/2010/main" val="4240176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Graphical user interface, text, email&#10;&#10;Description automatically generated">
            <a:extLst>
              <a:ext uri="{FF2B5EF4-FFF2-40B4-BE49-F238E27FC236}">
                <a16:creationId xmlns:a16="http://schemas.microsoft.com/office/drawing/2014/main" id="{ED7D5F14-09DA-13D7-6B48-89323EA2C33D}"/>
              </a:ext>
            </a:extLst>
          </p:cNvPr>
          <p:cNvPicPr>
            <a:picLocks noGrp="1" noChangeAspect="1"/>
          </p:cNvPicPr>
          <p:nvPr>
            <p:ph idx="4294967295"/>
          </p:nvPr>
        </p:nvPicPr>
        <p:blipFill>
          <a:blip r:embed="rId2"/>
          <a:stretch>
            <a:fillRect/>
          </a:stretch>
        </p:blipFill>
        <p:spPr>
          <a:xfrm>
            <a:off x="482600" y="998871"/>
            <a:ext cx="11226799" cy="4855590"/>
          </a:xfrm>
          <a:prstGeom prst="rect">
            <a:avLst/>
          </a:prstGeom>
        </p:spPr>
      </p:pic>
    </p:spTree>
    <p:extLst>
      <p:ext uri="{BB962C8B-B14F-4D97-AF65-F5344CB8AC3E}">
        <p14:creationId xmlns:p14="http://schemas.microsoft.com/office/powerpoint/2010/main" val="168746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ext&#10;&#10;Description automatically generated">
            <a:extLst>
              <a:ext uri="{FF2B5EF4-FFF2-40B4-BE49-F238E27FC236}">
                <a16:creationId xmlns:a16="http://schemas.microsoft.com/office/drawing/2014/main" id="{00FE9B35-5723-D251-7FEB-DB60103C04D2}"/>
              </a:ext>
            </a:extLst>
          </p:cNvPr>
          <p:cNvPicPr>
            <a:picLocks noGrp="1" noChangeAspect="1"/>
          </p:cNvPicPr>
          <p:nvPr>
            <p:ph idx="4294967295"/>
          </p:nvPr>
        </p:nvPicPr>
        <p:blipFill>
          <a:blip r:embed="rId2"/>
          <a:stretch>
            <a:fillRect/>
          </a:stretch>
        </p:blipFill>
        <p:spPr>
          <a:xfrm>
            <a:off x="482600" y="690134"/>
            <a:ext cx="11226799" cy="5473063"/>
          </a:xfrm>
          <a:prstGeom prst="rect">
            <a:avLst/>
          </a:prstGeom>
        </p:spPr>
      </p:pic>
    </p:spTree>
    <p:extLst>
      <p:ext uri="{BB962C8B-B14F-4D97-AF65-F5344CB8AC3E}">
        <p14:creationId xmlns:p14="http://schemas.microsoft.com/office/powerpoint/2010/main" val="155734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 name="Rectangle 17">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pie chart&#10;&#10;Description automatically generated">
            <a:extLst>
              <a:ext uri="{FF2B5EF4-FFF2-40B4-BE49-F238E27FC236}">
                <a16:creationId xmlns:a16="http://schemas.microsoft.com/office/drawing/2014/main" id="{E05290DE-5AC1-D6B3-AEC3-41D7D8B1ED8F}"/>
              </a:ext>
            </a:extLst>
          </p:cNvPr>
          <p:cNvPicPr>
            <a:picLocks noGrp="1" noChangeAspect="1"/>
          </p:cNvPicPr>
          <p:nvPr>
            <p:ph idx="1"/>
          </p:nvPr>
        </p:nvPicPr>
        <p:blipFill>
          <a:blip r:embed="rId2"/>
          <a:stretch>
            <a:fillRect/>
          </a:stretch>
        </p:blipFill>
        <p:spPr>
          <a:xfrm>
            <a:off x="1322194" y="1966819"/>
            <a:ext cx="9550581" cy="2889050"/>
          </a:xfrm>
          <a:prstGeom prst="rect">
            <a:avLst/>
          </a:prstGeom>
        </p:spPr>
      </p:pic>
      <p:sp>
        <p:nvSpPr>
          <p:cNvPr id="6" name="TextBox 5">
            <a:extLst>
              <a:ext uri="{FF2B5EF4-FFF2-40B4-BE49-F238E27FC236}">
                <a16:creationId xmlns:a16="http://schemas.microsoft.com/office/drawing/2014/main" id="{BFCE6020-B4C1-4D4E-92ED-8625BDCEB832}"/>
              </a:ext>
            </a:extLst>
          </p:cNvPr>
          <p:cNvSpPr txBox="1"/>
          <p:nvPr/>
        </p:nvSpPr>
        <p:spPr>
          <a:xfrm>
            <a:off x="1577009" y="1056365"/>
            <a:ext cx="7646504" cy="923330"/>
          </a:xfrm>
          <a:prstGeom prst="rect">
            <a:avLst/>
          </a:prstGeom>
          <a:noFill/>
        </p:spPr>
        <p:txBody>
          <a:bodyPr wrap="square" rtlCol="0">
            <a:spAutoFit/>
          </a:bodyPr>
          <a:lstStyle/>
          <a:p>
            <a:pPr algn="ctr"/>
            <a:r>
              <a:rPr lang="en-US" b="0" i="0" dirty="0">
                <a:solidFill>
                  <a:srgbClr val="333333"/>
                </a:solidFill>
                <a:effectLst/>
                <a:latin typeface="+mj-lt"/>
              </a:rPr>
              <a:t>Loneliness among adolescents and young adults with cancer during the COVID-19 pandemic</a:t>
            </a:r>
          </a:p>
          <a:p>
            <a:pPr algn="ctr"/>
            <a:endParaRPr lang="en-US" dirty="0"/>
          </a:p>
        </p:txBody>
      </p:sp>
    </p:spTree>
    <p:extLst>
      <p:ext uri="{BB962C8B-B14F-4D97-AF65-F5344CB8AC3E}">
        <p14:creationId xmlns:p14="http://schemas.microsoft.com/office/powerpoint/2010/main" val="400642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imeline&#10;&#10;Description automatically generated">
            <a:extLst>
              <a:ext uri="{FF2B5EF4-FFF2-40B4-BE49-F238E27FC236}">
                <a16:creationId xmlns:a16="http://schemas.microsoft.com/office/drawing/2014/main" id="{0E57AB9A-3457-20CC-849B-7E70CB2746DA}"/>
              </a:ext>
            </a:extLst>
          </p:cNvPr>
          <p:cNvPicPr>
            <a:picLocks noGrp="1" noChangeAspect="1"/>
          </p:cNvPicPr>
          <p:nvPr>
            <p:ph idx="1"/>
          </p:nvPr>
        </p:nvPicPr>
        <p:blipFill>
          <a:blip r:embed="rId2"/>
          <a:stretch>
            <a:fillRect/>
          </a:stretch>
        </p:blipFill>
        <p:spPr>
          <a:xfrm>
            <a:off x="1856934" y="480515"/>
            <a:ext cx="8478131" cy="5892302"/>
          </a:xfrm>
          <a:prstGeom prst="rect">
            <a:avLst/>
          </a:prstGeom>
        </p:spPr>
      </p:pic>
    </p:spTree>
    <p:extLst>
      <p:ext uri="{BB962C8B-B14F-4D97-AF65-F5344CB8AC3E}">
        <p14:creationId xmlns:p14="http://schemas.microsoft.com/office/powerpoint/2010/main" val="35462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bar chart&#10;&#10;Description automatically generated">
            <a:extLst>
              <a:ext uri="{FF2B5EF4-FFF2-40B4-BE49-F238E27FC236}">
                <a16:creationId xmlns:a16="http://schemas.microsoft.com/office/drawing/2014/main" id="{A1F8CA9A-3CD2-A721-3415-8DAD709B2979}"/>
              </a:ext>
            </a:extLst>
          </p:cNvPr>
          <p:cNvPicPr>
            <a:picLocks noGrp="1" noChangeAspect="1"/>
          </p:cNvPicPr>
          <p:nvPr>
            <p:ph idx="1"/>
          </p:nvPr>
        </p:nvPicPr>
        <p:blipFill>
          <a:blip r:embed="rId2"/>
          <a:stretch>
            <a:fillRect/>
          </a:stretch>
        </p:blipFill>
        <p:spPr>
          <a:xfrm>
            <a:off x="1038229" y="480515"/>
            <a:ext cx="10115541" cy="5892302"/>
          </a:xfrm>
          <a:prstGeom prst="rect">
            <a:avLst/>
          </a:prstGeom>
        </p:spPr>
      </p:pic>
      <p:sp>
        <p:nvSpPr>
          <p:cNvPr id="6" name="TextBox 5">
            <a:extLst>
              <a:ext uri="{FF2B5EF4-FFF2-40B4-BE49-F238E27FC236}">
                <a16:creationId xmlns:a16="http://schemas.microsoft.com/office/drawing/2014/main" id="{67BD4D2A-E210-ED50-5004-BB0578906DBB}"/>
              </a:ext>
            </a:extLst>
          </p:cNvPr>
          <p:cNvSpPr txBox="1"/>
          <p:nvPr/>
        </p:nvSpPr>
        <p:spPr>
          <a:xfrm>
            <a:off x="877361" y="192694"/>
            <a:ext cx="7486462" cy="369332"/>
          </a:xfrm>
          <a:prstGeom prst="rect">
            <a:avLst/>
          </a:prstGeom>
          <a:noFill/>
        </p:spPr>
        <p:txBody>
          <a:bodyPr wrap="square" rtlCol="0">
            <a:spAutoFit/>
          </a:bodyPr>
          <a:lstStyle/>
          <a:p>
            <a:r>
              <a:rPr lang="en-US" dirty="0"/>
              <a:t>Reported Frequency Of Loneliness By Sex</a:t>
            </a:r>
          </a:p>
        </p:txBody>
      </p:sp>
    </p:spTree>
    <p:extLst>
      <p:ext uri="{BB962C8B-B14F-4D97-AF65-F5344CB8AC3E}">
        <p14:creationId xmlns:p14="http://schemas.microsoft.com/office/powerpoint/2010/main" val="16053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D90A6-6911-238B-2EDE-FFDFBFCABCD2}"/>
              </a:ext>
            </a:extLst>
          </p:cNvPr>
          <p:cNvSpPr>
            <a:spLocks noGrp="1"/>
          </p:cNvSpPr>
          <p:nvPr>
            <p:ph type="title"/>
          </p:nvPr>
        </p:nvSpPr>
        <p:spPr>
          <a:xfrm>
            <a:off x="784743" y="685800"/>
            <a:ext cx="5793475" cy="1485900"/>
          </a:xfrm>
        </p:spPr>
        <p:txBody>
          <a:bodyPr>
            <a:normAutofit/>
          </a:bodyPr>
          <a:lstStyle/>
          <a:p>
            <a:r>
              <a:rPr lang="en-US" dirty="0"/>
              <a:t>Proposal</a:t>
            </a:r>
          </a:p>
        </p:txBody>
      </p:sp>
      <p:sp>
        <p:nvSpPr>
          <p:cNvPr id="3" name="Content Placeholder 2">
            <a:extLst>
              <a:ext uri="{FF2B5EF4-FFF2-40B4-BE49-F238E27FC236}">
                <a16:creationId xmlns:a16="http://schemas.microsoft.com/office/drawing/2014/main" id="{F355DA2D-A92F-0599-1A7D-7E756080D710}"/>
              </a:ext>
            </a:extLst>
          </p:cNvPr>
          <p:cNvSpPr>
            <a:spLocks noGrp="1"/>
          </p:cNvSpPr>
          <p:nvPr>
            <p:ph idx="1"/>
          </p:nvPr>
        </p:nvSpPr>
        <p:spPr>
          <a:xfrm>
            <a:off x="784743" y="2286000"/>
            <a:ext cx="5793475" cy="3581400"/>
          </a:xfrm>
        </p:spPr>
        <p:txBody>
          <a:bodyPr>
            <a:normAutofit/>
          </a:bodyPr>
          <a:lstStyle/>
          <a:p>
            <a:r>
              <a:rPr lang="en-US" dirty="0"/>
              <a:t>An app on campus that works as a virtual venting box, and additionally as a space for students to connect and coordinate with each other.  </a:t>
            </a:r>
          </a:p>
          <a:p>
            <a:r>
              <a:rPr lang="en-US" dirty="0"/>
              <a:t>Students would be able to submit their thoughts and feelings anonymously and respond anonymously. Students would have to sign up with their information that way the app would know who they are in case they post something that seems threatening to themselves or others.</a:t>
            </a:r>
          </a:p>
          <a:p>
            <a:endParaRPr lang="en-US" dirty="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Sticky notes on a wall">
            <a:extLst>
              <a:ext uri="{FF2B5EF4-FFF2-40B4-BE49-F238E27FC236}">
                <a16:creationId xmlns:a16="http://schemas.microsoft.com/office/drawing/2014/main" id="{E6D8D4EE-F3BB-B35B-12EC-F6A933D54572}"/>
              </a:ext>
            </a:extLst>
          </p:cNvPr>
          <p:cNvPicPr>
            <a:picLocks noChangeAspect="1"/>
          </p:cNvPicPr>
          <p:nvPr/>
        </p:nvPicPr>
        <p:blipFill rotWithShape="1">
          <a:blip r:embed="rId2"/>
          <a:srcRect l="26579" r="26843" b="2"/>
          <a:stretch/>
        </p:blipFill>
        <p:spPr>
          <a:xfrm>
            <a:off x="7612260" y="10"/>
            <a:ext cx="4579739" cy="6857990"/>
          </a:xfrm>
          <a:prstGeom prst="rect">
            <a:avLst/>
          </a:prstGeom>
        </p:spPr>
      </p:pic>
    </p:spTree>
    <p:extLst>
      <p:ext uri="{BB962C8B-B14F-4D97-AF65-F5344CB8AC3E}">
        <p14:creationId xmlns:p14="http://schemas.microsoft.com/office/powerpoint/2010/main" val="180426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D90A6-6911-238B-2EDE-FFDFBFCABCD2}"/>
              </a:ext>
            </a:extLst>
          </p:cNvPr>
          <p:cNvSpPr>
            <a:spLocks noGrp="1"/>
          </p:cNvSpPr>
          <p:nvPr>
            <p:ph type="title"/>
          </p:nvPr>
        </p:nvSpPr>
        <p:spPr>
          <a:xfrm>
            <a:off x="5100824" y="685800"/>
            <a:ext cx="6176776" cy="1485900"/>
          </a:xfrm>
        </p:spPr>
        <p:txBody>
          <a:bodyPr>
            <a:normAutofit/>
          </a:bodyPr>
          <a:lstStyle/>
          <a:p>
            <a:r>
              <a:rPr lang="en-US" dirty="0"/>
              <a:t>Proposal (cont.)</a:t>
            </a:r>
          </a:p>
        </p:txBody>
      </p:sp>
      <p:pic>
        <p:nvPicPr>
          <p:cNvPr id="5" name="Picture 4" descr="Public school yellow wall and basketball hoop">
            <a:extLst>
              <a:ext uri="{FF2B5EF4-FFF2-40B4-BE49-F238E27FC236}">
                <a16:creationId xmlns:a16="http://schemas.microsoft.com/office/drawing/2014/main" id="{76CA537F-729A-7346-5267-E274C8DFCADC}"/>
              </a:ext>
            </a:extLst>
          </p:cNvPr>
          <p:cNvPicPr>
            <a:picLocks noChangeAspect="1"/>
          </p:cNvPicPr>
          <p:nvPr/>
        </p:nvPicPr>
        <p:blipFill rotWithShape="1">
          <a:blip r:embed="rId2"/>
          <a:srcRect l="37262" r="20011" b="2"/>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55DA2D-A92F-0599-1A7D-7E756080D710}"/>
              </a:ext>
            </a:extLst>
          </p:cNvPr>
          <p:cNvSpPr>
            <a:spLocks noGrp="1"/>
          </p:cNvSpPr>
          <p:nvPr>
            <p:ph idx="1"/>
          </p:nvPr>
        </p:nvSpPr>
        <p:spPr>
          <a:xfrm>
            <a:off x="5100824" y="2286000"/>
            <a:ext cx="6176776" cy="3581400"/>
          </a:xfrm>
        </p:spPr>
        <p:txBody>
          <a:bodyPr>
            <a:normAutofit/>
          </a:bodyPr>
          <a:lstStyle/>
          <a:p>
            <a:r>
              <a:rPr lang="en-US" dirty="0"/>
              <a:t>On the connectivity and coordination side, the app would double as a space for students to easily post an event they may plan or want to host, and other students would be able to see.</a:t>
            </a:r>
          </a:p>
          <a:p>
            <a:r>
              <a:rPr lang="en-US" dirty="0"/>
              <a:t>Some examples being:</a:t>
            </a:r>
          </a:p>
          <a:p>
            <a:pPr lvl="1"/>
            <a:r>
              <a:rPr lang="en-US" dirty="0"/>
              <a:t>A Study Group </a:t>
            </a:r>
          </a:p>
          <a:p>
            <a:pPr lvl="1"/>
            <a:r>
              <a:rPr lang="en-US" dirty="0"/>
              <a:t>A  Quick Basketball Game</a:t>
            </a:r>
          </a:p>
          <a:p>
            <a:pPr lvl="1"/>
            <a:r>
              <a:rPr lang="en-US" dirty="0"/>
              <a:t>School Hosted Events </a:t>
            </a:r>
          </a:p>
          <a:p>
            <a:pPr lvl="1"/>
            <a:r>
              <a:rPr lang="en-US" dirty="0"/>
              <a:t>Parties </a:t>
            </a:r>
          </a:p>
          <a:p>
            <a:endParaRPr lang="en-US" dirty="0"/>
          </a:p>
        </p:txBody>
      </p:sp>
    </p:spTree>
    <p:extLst>
      <p:ext uri="{BB962C8B-B14F-4D97-AF65-F5344CB8AC3E}">
        <p14:creationId xmlns:p14="http://schemas.microsoft.com/office/powerpoint/2010/main" val="130971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2AC0B-3602-5987-16B7-3EA6BFABA039}"/>
              </a:ext>
            </a:extLst>
          </p:cNvPr>
          <p:cNvSpPr>
            <a:spLocks noGrp="1"/>
          </p:cNvSpPr>
          <p:nvPr>
            <p:ph type="title"/>
          </p:nvPr>
        </p:nvSpPr>
        <p:spPr>
          <a:xfrm>
            <a:off x="1105469" y="5423537"/>
            <a:ext cx="9867331" cy="868081"/>
          </a:xfrm>
        </p:spPr>
        <p:txBody>
          <a:bodyPr anchor="ctr">
            <a:normAutofit/>
          </a:bodyPr>
          <a:lstStyle/>
          <a:p>
            <a:r>
              <a:rPr lang="en-US" dirty="0"/>
              <a:t>Objectives</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4DECD30C-43D3-CAA1-58BF-697BDB8C1C46}"/>
              </a:ext>
            </a:extLst>
          </p:cNvPr>
          <p:cNvSpPr>
            <a:spLocks noGrp="1"/>
          </p:cNvSpPr>
          <p:nvPr>
            <p:ph idx="1"/>
          </p:nvPr>
        </p:nvSpPr>
        <p:spPr>
          <a:xfrm>
            <a:off x="1219201" y="1123486"/>
            <a:ext cx="9639868" cy="3516753"/>
          </a:xfrm>
        </p:spPr>
        <p:txBody>
          <a:bodyPr anchor="ctr">
            <a:normAutofit/>
          </a:bodyPr>
          <a:lstStyle/>
          <a:p>
            <a:r>
              <a:rPr lang="en-US" dirty="0"/>
              <a:t>Combat Loneliness in Students</a:t>
            </a:r>
          </a:p>
          <a:p>
            <a:pPr lvl="1"/>
            <a:r>
              <a:rPr lang="en-US" dirty="0"/>
              <a:t>Increase Socialization</a:t>
            </a:r>
          </a:p>
          <a:p>
            <a:pPr lvl="1"/>
            <a:r>
              <a:rPr lang="en-US" dirty="0"/>
              <a:t>Increase Student Moral</a:t>
            </a:r>
          </a:p>
          <a:p>
            <a:pPr lvl="1"/>
            <a:r>
              <a:rPr lang="en-US" dirty="0"/>
              <a:t>Connect Students</a:t>
            </a:r>
          </a:p>
          <a:p>
            <a:pPr lvl="1"/>
            <a:r>
              <a:rPr lang="en-US" dirty="0"/>
              <a:t>Show Students they Aren't Alone</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72927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A32E3D-DB99-6002-F1BD-7AE320E99C5A}"/>
              </a:ext>
            </a:extLst>
          </p:cNvPr>
          <p:cNvPicPr>
            <a:picLocks noChangeAspect="1"/>
          </p:cNvPicPr>
          <p:nvPr/>
        </p:nvPicPr>
        <p:blipFill>
          <a:blip r:embed="rId2"/>
          <a:stretch>
            <a:fillRect/>
          </a:stretch>
        </p:blipFill>
        <p:spPr>
          <a:xfrm>
            <a:off x="2897227" y="480515"/>
            <a:ext cx="6397544" cy="5892302"/>
          </a:xfrm>
          <a:prstGeom prst="rect">
            <a:avLst/>
          </a:prstGeom>
        </p:spPr>
      </p:pic>
      <p:sp>
        <p:nvSpPr>
          <p:cNvPr id="16" name="TextBox 15">
            <a:extLst>
              <a:ext uri="{FF2B5EF4-FFF2-40B4-BE49-F238E27FC236}">
                <a16:creationId xmlns:a16="http://schemas.microsoft.com/office/drawing/2014/main" id="{3319BCD1-2F65-A5A6-BEA6-9196557FE375}"/>
              </a:ext>
            </a:extLst>
          </p:cNvPr>
          <p:cNvSpPr txBox="1"/>
          <p:nvPr/>
        </p:nvSpPr>
        <p:spPr>
          <a:xfrm>
            <a:off x="590843" y="480515"/>
            <a:ext cx="2855742" cy="369332"/>
          </a:xfrm>
          <a:prstGeom prst="rect">
            <a:avLst/>
          </a:prstGeom>
          <a:noFill/>
        </p:spPr>
        <p:txBody>
          <a:bodyPr wrap="square" rtlCol="0">
            <a:spAutoFit/>
          </a:bodyPr>
          <a:lstStyle/>
          <a:p>
            <a:r>
              <a:rPr lang="en-US" dirty="0"/>
              <a:t>UML Design</a:t>
            </a:r>
          </a:p>
        </p:txBody>
      </p:sp>
    </p:spTree>
    <p:extLst>
      <p:ext uri="{BB962C8B-B14F-4D97-AF65-F5344CB8AC3E}">
        <p14:creationId xmlns:p14="http://schemas.microsoft.com/office/powerpoint/2010/main" val="123522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1EFD8A-B903-6159-6002-5C1F6701F2BD}"/>
              </a:ext>
            </a:extLst>
          </p:cNvPr>
          <p:cNvPicPr>
            <a:picLocks noChangeAspect="1"/>
          </p:cNvPicPr>
          <p:nvPr/>
        </p:nvPicPr>
        <p:blipFill>
          <a:blip r:embed="rId2"/>
          <a:stretch>
            <a:fillRect/>
          </a:stretch>
        </p:blipFill>
        <p:spPr>
          <a:xfrm>
            <a:off x="3149848" y="480515"/>
            <a:ext cx="5892302" cy="5892302"/>
          </a:xfrm>
          <a:prstGeom prst="rect">
            <a:avLst/>
          </a:prstGeom>
        </p:spPr>
      </p:pic>
      <p:sp>
        <p:nvSpPr>
          <p:cNvPr id="5" name="TextBox 4">
            <a:extLst>
              <a:ext uri="{FF2B5EF4-FFF2-40B4-BE49-F238E27FC236}">
                <a16:creationId xmlns:a16="http://schemas.microsoft.com/office/drawing/2014/main" id="{F9397788-677A-9B80-242B-535485001860}"/>
              </a:ext>
            </a:extLst>
          </p:cNvPr>
          <p:cNvSpPr txBox="1"/>
          <p:nvPr/>
        </p:nvSpPr>
        <p:spPr>
          <a:xfrm>
            <a:off x="365760" y="480515"/>
            <a:ext cx="2623220" cy="369332"/>
          </a:xfrm>
          <a:prstGeom prst="rect">
            <a:avLst/>
          </a:prstGeom>
          <a:noFill/>
        </p:spPr>
        <p:txBody>
          <a:bodyPr wrap="square" rtlCol="0">
            <a:spAutoFit/>
          </a:bodyPr>
          <a:lstStyle/>
          <a:p>
            <a:r>
              <a:rPr lang="en-US" dirty="0"/>
              <a:t>Sequence Diagram</a:t>
            </a:r>
          </a:p>
        </p:txBody>
      </p:sp>
    </p:spTree>
    <p:extLst>
      <p:ext uri="{BB962C8B-B14F-4D97-AF65-F5344CB8AC3E}">
        <p14:creationId xmlns:p14="http://schemas.microsoft.com/office/powerpoint/2010/main" val="219549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7EBA2-DD4F-9975-BD22-3A7C6C3E8D0A}"/>
              </a:ext>
            </a:extLst>
          </p:cNvPr>
          <p:cNvSpPr>
            <a:spLocks noGrp="1"/>
          </p:cNvSpPr>
          <p:nvPr>
            <p:ph type="title"/>
          </p:nvPr>
        </p:nvSpPr>
        <p:spPr>
          <a:xfrm>
            <a:off x="640080" y="639704"/>
            <a:ext cx="3299579" cy="5577840"/>
          </a:xfrm>
        </p:spPr>
        <p:txBody>
          <a:bodyPr anchor="ctr">
            <a:normAutofit/>
          </a:bodyPr>
          <a:lstStyle/>
          <a:p>
            <a:pPr algn="ctr"/>
            <a:r>
              <a:rPr lang="en-US" dirty="0"/>
              <a:t>What is loneliness? (Cont.) </a:t>
            </a:r>
          </a:p>
        </p:txBody>
      </p:sp>
      <p:graphicFrame>
        <p:nvGraphicFramePr>
          <p:cNvPr id="7" name="Content Placeholder 2">
            <a:extLst>
              <a:ext uri="{FF2B5EF4-FFF2-40B4-BE49-F238E27FC236}">
                <a16:creationId xmlns:a16="http://schemas.microsoft.com/office/drawing/2014/main" id="{90950B0E-AC7F-8286-87D9-7FDE482ED8E6}"/>
              </a:ext>
            </a:extLst>
          </p:cNvPr>
          <p:cNvGraphicFramePr>
            <a:graphicFrameLocks noGrp="1"/>
          </p:cNvGraphicFramePr>
          <p:nvPr>
            <p:ph idx="1"/>
            <p:extLst>
              <p:ext uri="{D42A27DB-BD31-4B8C-83A1-F6EECF244321}">
                <p14:modId xmlns:p14="http://schemas.microsoft.com/office/powerpoint/2010/main" val="104539751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09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FC5213-265E-6C24-2B2F-98A6A1D686D9}"/>
              </a:ext>
            </a:extLst>
          </p:cNvPr>
          <p:cNvPicPr>
            <a:picLocks noChangeAspect="1"/>
          </p:cNvPicPr>
          <p:nvPr/>
        </p:nvPicPr>
        <p:blipFill>
          <a:blip r:embed="rId2"/>
          <a:stretch>
            <a:fillRect/>
          </a:stretch>
        </p:blipFill>
        <p:spPr>
          <a:xfrm>
            <a:off x="3260365" y="480515"/>
            <a:ext cx="5671268" cy="5892302"/>
          </a:xfrm>
          <a:prstGeom prst="rect">
            <a:avLst/>
          </a:prstGeom>
        </p:spPr>
      </p:pic>
      <p:sp>
        <p:nvSpPr>
          <p:cNvPr id="5" name="TextBox 4">
            <a:extLst>
              <a:ext uri="{FF2B5EF4-FFF2-40B4-BE49-F238E27FC236}">
                <a16:creationId xmlns:a16="http://schemas.microsoft.com/office/drawing/2014/main" id="{DD08F169-C2CB-4FF0-A72C-7C5CB0D9F42A}"/>
              </a:ext>
            </a:extLst>
          </p:cNvPr>
          <p:cNvSpPr txBox="1"/>
          <p:nvPr/>
        </p:nvSpPr>
        <p:spPr>
          <a:xfrm>
            <a:off x="365760" y="480515"/>
            <a:ext cx="2733737" cy="646331"/>
          </a:xfrm>
          <a:prstGeom prst="rect">
            <a:avLst/>
          </a:prstGeom>
          <a:noFill/>
        </p:spPr>
        <p:txBody>
          <a:bodyPr wrap="square" rtlCol="0">
            <a:spAutoFit/>
          </a:bodyPr>
          <a:lstStyle/>
          <a:p>
            <a:pPr algn="ctr"/>
            <a:r>
              <a:rPr lang="en-US" dirty="0"/>
              <a:t>Diagram Showing Report System </a:t>
            </a:r>
          </a:p>
        </p:txBody>
      </p:sp>
    </p:spTree>
    <p:extLst>
      <p:ext uri="{BB962C8B-B14F-4D97-AF65-F5344CB8AC3E}">
        <p14:creationId xmlns:p14="http://schemas.microsoft.com/office/powerpoint/2010/main" val="214051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9CD53-21E0-67BC-6EFC-8DFE1A29BAB2}"/>
              </a:ext>
            </a:extLst>
          </p:cNvPr>
          <p:cNvSpPr>
            <a:spLocks noGrp="1"/>
          </p:cNvSpPr>
          <p:nvPr>
            <p:ph type="title"/>
          </p:nvPr>
        </p:nvSpPr>
        <p:spPr>
          <a:xfrm>
            <a:off x="1371600" y="1281916"/>
            <a:ext cx="9601200" cy="1485900"/>
          </a:xfrm>
        </p:spPr>
        <p:txBody>
          <a:bodyPr>
            <a:normAutofit/>
          </a:bodyPr>
          <a:lstStyle/>
          <a:p>
            <a:r>
              <a:rPr lang="en-US" dirty="0"/>
              <a:t>Conclusion </a:t>
            </a:r>
          </a:p>
        </p:txBody>
      </p:sp>
      <p:sp>
        <p:nvSpPr>
          <p:cNvPr id="3" name="Content Placeholder 2">
            <a:extLst>
              <a:ext uri="{FF2B5EF4-FFF2-40B4-BE49-F238E27FC236}">
                <a16:creationId xmlns:a16="http://schemas.microsoft.com/office/drawing/2014/main" id="{0CA9F247-DC1D-ABFB-65A0-CA7447D763F5}"/>
              </a:ext>
            </a:extLst>
          </p:cNvPr>
          <p:cNvSpPr>
            <a:spLocks noGrp="1"/>
          </p:cNvSpPr>
          <p:nvPr>
            <p:ph idx="1"/>
          </p:nvPr>
        </p:nvSpPr>
        <p:spPr>
          <a:xfrm>
            <a:off x="1371600" y="2920620"/>
            <a:ext cx="9601200" cy="2946779"/>
          </a:xfrm>
        </p:spPr>
        <p:txBody>
          <a:bodyPr>
            <a:normAutofit/>
          </a:bodyPr>
          <a:lstStyle/>
          <a:p>
            <a:r>
              <a:rPr lang="en-US" dirty="0"/>
              <a:t>Feeling connected to others is important for our mental and physical wellbeing and can protect against anxiety and depression. If you feel alone or socially isolated for a long time, you might experience physical or mental problems or do things that are bad for you. Without adequate treatment or outreach, young adults experiencing a mental health issue are more likely to receive lower grade point average, drop out of college, or be unemployed than their peers without a mental health challenge. </a:t>
            </a:r>
          </a:p>
          <a:p>
            <a:r>
              <a:rPr lang="en-US" dirty="0"/>
              <a:t>Without being able to know everyone’s unique situation, it’s important to encourage and promote and healthy connected environment for students to prosper and succeed. </a:t>
            </a:r>
          </a:p>
          <a:p>
            <a:endParaRPr lang="en-US" dirty="0"/>
          </a:p>
        </p:txBody>
      </p:sp>
    </p:spTree>
    <p:extLst>
      <p:ext uri="{BB962C8B-B14F-4D97-AF65-F5344CB8AC3E}">
        <p14:creationId xmlns:p14="http://schemas.microsoft.com/office/powerpoint/2010/main" val="14404128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7EB48-9479-6991-5B7C-3BC0FA5AE64A}"/>
              </a:ext>
            </a:extLst>
          </p:cNvPr>
          <p:cNvSpPr>
            <a:spLocks noGrp="1"/>
          </p:cNvSpPr>
          <p:nvPr>
            <p:ph type="title"/>
          </p:nvPr>
        </p:nvSpPr>
        <p:spPr>
          <a:xfrm>
            <a:off x="1105469" y="5423537"/>
            <a:ext cx="9867331" cy="868081"/>
          </a:xfrm>
        </p:spPr>
        <p:txBody>
          <a:bodyPr anchor="ctr">
            <a:normAutofit/>
          </a:bodyPr>
          <a:lstStyle/>
          <a:p>
            <a:r>
              <a:rPr lang="en-US" dirty="0"/>
              <a:t>References</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D763460-2356-D1B2-5870-1C6D6CF671E9}"/>
              </a:ext>
            </a:extLst>
          </p:cNvPr>
          <p:cNvSpPr>
            <a:spLocks noGrp="1"/>
          </p:cNvSpPr>
          <p:nvPr>
            <p:ph idx="1"/>
          </p:nvPr>
        </p:nvSpPr>
        <p:spPr>
          <a:xfrm>
            <a:off x="1219201" y="1123486"/>
            <a:ext cx="9639868" cy="3516753"/>
          </a:xfrm>
        </p:spPr>
        <p:txBody>
          <a:bodyPr anchor="ctr">
            <a:normAutofit/>
          </a:bodyPr>
          <a:lstStyle/>
          <a:p>
            <a:r>
              <a:rPr lang="en-US" sz="1400" dirty="0"/>
              <a:t>Snyder, D. G. (2014). </a:t>
            </a:r>
            <a:r>
              <a:rPr lang="en-US" sz="1400" dirty="0" err="1"/>
              <a:t>Hardnessing</a:t>
            </a:r>
            <a:r>
              <a:rPr lang="en-US" sz="1400" dirty="0"/>
              <a:t> the Power of Loneliness: A Social Functional Approach to Loneliness at Work. Academy of Management Annual Meeting Proceedings, 1, 14066-14066. http://doi.org/10.5465/AMBPP.2014.14066abstract</a:t>
            </a:r>
          </a:p>
          <a:p>
            <a:r>
              <a:rPr lang="en-US" sz="1400" dirty="0" err="1"/>
              <a:t>Ponzetti</a:t>
            </a:r>
            <a:r>
              <a:rPr lang="en-US" sz="1400" dirty="0"/>
              <a:t>, James J. “Loneliness among College Students.” Family Relations, vol. 39, no. 3, 1990, pp. 336–40. JSTOR, https://doi.org/10.2307/584881 . Accessed 16 Sep. 2022.</a:t>
            </a:r>
          </a:p>
          <a:p>
            <a:r>
              <a:rPr lang="en-US" sz="1400" dirty="0"/>
              <a:t>Zhou, X. (2018) A Review of Researches Workplace Loneliness. Psychology, 9, 1005-1022. </a:t>
            </a:r>
            <a:r>
              <a:rPr lang="en-US" sz="1400" dirty="0" err="1"/>
              <a:t>doi</a:t>
            </a:r>
            <a:r>
              <a:rPr lang="en-US" sz="1400" dirty="0"/>
              <a:t>: 10.4236/psych.2018.95064.</a:t>
            </a:r>
          </a:p>
          <a:p>
            <a:r>
              <a:rPr lang="en-US" sz="1400" dirty="0" err="1"/>
              <a:t>Theeke</a:t>
            </a:r>
            <a:r>
              <a:rPr lang="en-US" sz="1400" dirty="0"/>
              <a:t>, L. , Mallow, J. , Moore, J. , McBurney, A. , </a:t>
            </a:r>
            <a:r>
              <a:rPr lang="en-US" sz="1400" dirty="0" err="1"/>
              <a:t>VanGilder</a:t>
            </a:r>
            <a:r>
              <a:rPr lang="en-US" sz="1400" dirty="0"/>
              <a:t>, R. , Barr, T. , </a:t>
            </a:r>
            <a:r>
              <a:rPr lang="en-US" sz="1400" dirty="0" err="1"/>
              <a:t>Theeke</a:t>
            </a:r>
            <a:r>
              <a:rPr lang="en-US" sz="1400" dirty="0"/>
              <a:t>, E. , </a:t>
            </a:r>
            <a:r>
              <a:rPr lang="en-US" sz="1400" dirty="0" err="1"/>
              <a:t>Rellick</a:t>
            </a:r>
            <a:r>
              <a:rPr lang="en-US" sz="1400" dirty="0"/>
              <a:t>, S. and </a:t>
            </a:r>
            <a:r>
              <a:rPr lang="en-US" sz="1400" dirty="0" err="1"/>
              <a:t>Petrone</a:t>
            </a:r>
            <a:r>
              <a:rPr lang="en-US" sz="1400" dirty="0"/>
              <a:t>, A. (2016) Using Gene Expression Analysis to Examine Changes in Loneliness, Depression and Systemic Inflammation in Lonely Chronically Ill Older Adults. Open Journal of Nursing, 6, 620-631. </a:t>
            </a:r>
            <a:r>
              <a:rPr lang="en-US" sz="1400" dirty="0" err="1"/>
              <a:t>doi</a:t>
            </a:r>
            <a:r>
              <a:rPr lang="en-US" sz="1400" dirty="0"/>
              <a:t>: 10.4236/ojn.2016.68066.</a:t>
            </a:r>
          </a:p>
          <a:p>
            <a:r>
              <a:rPr lang="en-US" sz="1400" dirty="0"/>
              <a:t>Hu, Y. , </a:t>
            </a:r>
            <a:r>
              <a:rPr lang="en-US" sz="1400" dirty="0" err="1"/>
              <a:t>Jin</a:t>
            </a:r>
            <a:r>
              <a:rPr lang="en-US" sz="1400" dirty="0"/>
              <a:t>, Y. , Hu, C. &amp; He, H. (2013). Loneliness and Their Relationship to Explicit and Implicit Self-Esteem. Psychology, 4, 455-458. </a:t>
            </a:r>
            <a:r>
              <a:rPr lang="en-US" sz="1400" dirty="0" err="1"/>
              <a:t>doi</a:t>
            </a:r>
            <a:r>
              <a:rPr lang="en-US" sz="1400" dirty="0"/>
              <a:t>: 10.4236/psych.2013.45064.</a:t>
            </a:r>
          </a:p>
        </p:txBody>
      </p:sp>
      <p:sp>
        <p:nvSpPr>
          <p:cNvPr id="18"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48057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7EB48-9479-6991-5B7C-3BC0FA5AE64A}"/>
              </a:ext>
            </a:extLst>
          </p:cNvPr>
          <p:cNvSpPr>
            <a:spLocks noGrp="1"/>
          </p:cNvSpPr>
          <p:nvPr>
            <p:ph type="title"/>
          </p:nvPr>
        </p:nvSpPr>
        <p:spPr>
          <a:xfrm>
            <a:off x="1105469" y="5423537"/>
            <a:ext cx="9867331" cy="868081"/>
          </a:xfrm>
        </p:spPr>
        <p:txBody>
          <a:bodyPr anchor="ctr">
            <a:normAutofit/>
          </a:bodyPr>
          <a:lstStyle/>
          <a:p>
            <a:r>
              <a:rPr lang="en-US" dirty="0"/>
              <a:t>References</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D763460-2356-D1B2-5870-1C6D6CF671E9}"/>
              </a:ext>
            </a:extLst>
          </p:cNvPr>
          <p:cNvSpPr>
            <a:spLocks noGrp="1"/>
          </p:cNvSpPr>
          <p:nvPr>
            <p:ph idx="1"/>
          </p:nvPr>
        </p:nvSpPr>
        <p:spPr>
          <a:xfrm>
            <a:off x="1219201" y="1123486"/>
            <a:ext cx="9639868" cy="3516753"/>
          </a:xfrm>
        </p:spPr>
        <p:txBody>
          <a:bodyPr anchor="ctr">
            <a:normAutofit/>
          </a:bodyPr>
          <a:lstStyle/>
          <a:p>
            <a:r>
              <a:rPr lang="en-US" sz="1400" dirty="0"/>
              <a:t>Snyder, D. G. (2014). </a:t>
            </a:r>
            <a:r>
              <a:rPr lang="en-US" sz="1400" dirty="0" err="1"/>
              <a:t>Hardnessing</a:t>
            </a:r>
            <a:r>
              <a:rPr lang="en-US" sz="1400" dirty="0"/>
              <a:t> the Power of Loneliness: A Social Functional Approach to Loneliness at Work. Academy of Management Annual Meeting Proceedings, 1, 14066-14066. http://doi.org/10.5465/AMBPP.2014.14066abstract</a:t>
            </a:r>
          </a:p>
          <a:p>
            <a:r>
              <a:rPr lang="en-US" sz="1400" dirty="0" err="1"/>
              <a:t>Ponzetti</a:t>
            </a:r>
            <a:r>
              <a:rPr lang="en-US" sz="1400" dirty="0"/>
              <a:t>, James J. “Loneliness among College Students.” Family Relations, vol. 39, no. 3, 1990, pp. 336–40. JSTOR, https://doi.org/10.2307/584881 . Accessed 16 Sep. 2022.</a:t>
            </a:r>
          </a:p>
          <a:p>
            <a:r>
              <a:rPr lang="en-US" sz="1400" dirty="0"/>
              <a:t>Zhou, X. (2018) A Review of Researches Workplace Loneliness. Psychology, 9, 1005-1022. </a:t>
            </a:r>
            <a:r>
              <a:rPr lang="en-US" sz="1400" dirty="0" err="1"/>
              <a:t>doi</a:t>
            </a:r>
            <a:r>
              <a:rPr lang="en-US" sz="1400" dirty="0"/>
              <a:t>: 10.4236/psych.2018.95064.</a:t>
            </a:r>
          </a:p>
          <a:p>
            <a:r>
              <a:rPr lang="en-US" sz="1400" dirty="0" err="1"/>
              <a:t>Theeke</a:t>
            </a:r>
            <a:r>
              <a:rPr lang="en-US" sz="1400" dirty="0"/>
              <a:t>, L. , Mallow, J. , Moore, J. , McBurney, A. , </a:t>
            </a:r>
            <a:r>
              <a:rPr lang="en-US" sz="1400" dirty="0" err="1"/>
              <a:t>VanGilder</a:t>
            </a:r>
            <a:r>
              <a:rPr lang="en-US" sz="1400" dirty="0"/>
              <a:t>, R. , Barr, T. , </a:t>
            </a:r>
            <a:r>
              <a:rPr lang="en-US" sz="1400" dirty="0" err="1"/>
              <a:t>Theeke</a:t>
            </a:r>
            <a:r>
              <a:rPr lang="en-US" sz="1400" dirty="0"/>
              <a:t>, E. , </a:t>
            </a:r>
            <a:r>
              <a:rPr lang="en-US" sz="1400" dirty="0" err="1"/>
              <a:t>Rellick</a:t>
            </a:r>
            <a:r>
              <a:rPr lang="en-US" sz="1400" dirty="0"/>
              <a:t>, S. and </a:t>
            </a:r>
            <a:r>
              <a:rPr lang="en-US" sz="1400" dirty="0" err="1"/>
              <a:t>Petrone</a:t>
            </a:r>
            <a:r>
              <a:rPr lang="en-US" sz="1400" dirty="0"/>
              <a:t>, A. (2016) Using Gene Expression Analysis to Examine Changes in Loneliness, Depression and Systemic Inflammation in Lonely Chronically Ill Older Adults. Open Journal of Nursing, 6, 620-631. </a:t>
            </a:r>
            <a:r>
              <a:rPr lang="en-US" sz="1400" dirty="0" err="1"/>
              <a:t>doi</a:t>
            </a:r>
            <a:r>
              <a:rPr lang="en-US" sz="1400" dirty="0"/>
              <a:t>: 10.4236/ojn.2016.68066.</a:t>
            </a:r>
          </a:p>
          <a:p>
            <a:r>
              <a:rPr lang="en-US" sz="1400" dirty="0"/>
              <a:t>Hu, Y. , </a:t>
            </a:r>
            <a:r>
              <a:rPr lang="en-US" sz="1400" dirty="0" err="1"/>
              <a:t>Jin</a:t>
            </a:r>
            <a:r>
              <a:rPr lang="en-US" sz="1400" dirty="0"/>
              <a:t>, Y. , Hu, C. &amp; He, H. (2013). Loneliness and Their Relationship to Explicit and Implicit Self-Esteem. Psychology, 4, 455-458. </a:t>
            </a:r>
            <a:r>
              <a:rPr lang="en-US" sz="1400" dirty="0" err="1"/>
              <a:t>doi</a:t>
            </a:r>
            <a:r>
              <a:rPr lang="en-US" sz="1400" dirty="0"/>
              <a:t>: 10.4236/psych.2013.45064.</a:t>
            </a:r>
          </a:p>
        </p:txBody>
      </p:sp>
      <p:sp>
        <p:nvSpPr>
          <p:cNvPr id="18"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14393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man carrying briefcase heading down road">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alphaModFix amt="40000"/>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a:bodyPr>
          <a:lstStyle/>
          <a:p>
            <a:r>
              <a:rPr lang="en-US"/>
              <a:t>Thank you</a:t>
            </a:r>
          </a:p>
        </p:txBody>
      </p:sp>
      <p:sp>
        <p:nvSpPr>
          <p:cNvPr id="3" name="Subtitle 2">
            <a:extLst>
              <a:ext uri="{FF2B5EF4-FFF2-40B4-BE49-F238E27FC236}">
                <a16:creationId xmlns:a16="http://schemas.microsoft.com/office/drawing/2014/main" id="{D698B4E1-5F4F-8E4F-97D2-0176CBCC4A51}"/>
              </a:ext>
            </a:extLst>
          </p:cNvPr>
          <p:cNvSpPr>
            <a:spLocks noGrp="1"/>
          </p:cNvSpPr>
          <p:nvPr>
            <p:ph type="subTitle" idx="1"/>
          </p:nvPr>
        </p:nvSpPr>
        <p:spPr>
          <a:xfrm>
            <a:off x="2679906" y="3956279"/>
            <a:ext cx="6831673" cy="1086237"/>
          </a:xfrm>
        </p:spPr>
        <p:txBody>
          <a:bodyPr>
            <a:normAutofit/>
          </a:bodyPr>
          <a:lstStyle/>
          <a:p>
            <a:pPr>
              <a:spcAft>
                <a:spcPts val="600"/>
              </a:spcAft>
            </a:pPr>
            <a:r>
              <a:rPr lang="en-US" dirty="0"/>
              <a:t>Michael Harper</a:t>
            </a:r>
          </a:p>
        </p:txBody>
      </p:sp>
    </p:spTree>
    <p:extLst>
      <p:ext uri="{BB962C8B-B14F-4D97-AF65-F5344CB8AC3E}">
        <p14:creationId xmlns:p14="http://schemas.microsoft.com/office/powerpoint/2010/main" val="17991209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299640"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266" y="1010266"/>
            <a:ext cx="10171466"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11685-CC75-2630-E429-F738FDAC6B64}"/>
              </a:ext>
            </a:extLst>
          </p:cNvPr>
          <p:cNvSpPr>
            <a:spLocks noGrp="1"/>
          </p:cNvSpPr>
          <p:nvPr>
            <p:ph type="title"/>
          </p:nvPr>
        </p:nvSpPr>
        <p:spPr>
          <a:xfrm>
            <a:off x="1494430" y="1398896"/>
            <a:ext cx="9325970" cy="1160059"/>
          </a:xfrm>
        </p:spPr>
        <p:txBody>
          <a:bodyPr>
            <a:normAutofit/>
          </a:bodyPr>
          <a:lstStyle/>
          <a:p>
            <a:r>
              <a:rPr lang="en-US" dirty="0"/>
              <a:t>Loneliness vs. Solitude</a:t>
            </a:r>
          </a:p>
        </p:txBody>
      </p:sp>
      <p:sp>
        <p:nvSpPr>
          <p:cNvPr id="3" name="Content Placeholder 2">
            <a:extLst>
              <a:ext uri="{FF2B5EF4-FFF2-40B4-BE49-F238E27FC236}">
                <a16:creationId xmlns:a16="http://schemas.microsoft.com/office/drawing/2014/main" id="{3BC9D141-98E7-C085-AF58-50498A37A4D7}"/>
              </a:ext>
            </a:extLst>
          </p:cNvPr>
          <p:cNvSpPr>
            <a:spLocks noGrp="1"/>
          </p:cNvSpPr>
          <p:nvPr>
            <p:ph idx="1"/>
          </p:nvPr>
        </p:nvSpPr>
        <p:spPr>
          <a:xfrm>
            <a:off x="1494430" y="2739787"/>
            <a:ext cx="9325970" cy="2946779"/>
          </a:xfrm>
        </p:spPr>
        <p:txBody>
          <a:bodyPr>
            <a:normAutofit/>
          </a:bodyPr>
          <a:lstStyle/>
          <a:p>
            <a:r>
              <a:rPr lang="en-US" sz="1700"/>
              <a:t>While research clearly shows that loneliness and isolation are bad for both mental and physical health, being alone is not the same as being lonely. In fact, solitude actually has a number of important mental health benefits, including allowing people to better focus and recharge.</a:t>
            </a:r>
          </a:p>
          <a:p>
            <a:endParaRPr lang="en-US" sz="1700"/>
          </a:p>
          <a:p>
            <a:pPr lvl="1"/>
            <a:r>
              <a:rPr lang="en-US" sz="1700"/>
              <a:t>Loneliness is marked by feelings of isolation despite wanting social connections. It is often perceived as an involuntary separation, rejection, or abandonment by other people.</a:t>
            </a:r>
          </a:p>
          <a:p>
            <a:pPr lvl="1"/>
            <a:r>
              <a:rPr lang="en-US" sz="1700"/>
              <a:t>Solitude, on the other hand, is voluntary. People who enjoy spending time by themselves continue to maintain positive social relationships that they can return to when they crave connection. They still spend time with others, but these interactions are balanced with periods of time alone.</a:t>
            </a:r>
          </a:p>
        </p:txBody>
      </p:sp>
    </p:spTree>
    <p:extLst>
      <p:ext uri="{BB962C8B-B14F-4D97-AF65-F5344CB8AC3E}">
        <p14:creationId xmlns:p14="http://schemas.microsoft.com/office/powerpoint/2010/main" val="8526844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04A4-48BC-D777-0574-6A15EB8360AD}"/>
              </a:ext>
            </a:extLst>
          </p:cNvPr>
          <p:cNvSpPr>
            <a:spLocks noGrp="1"/>
          </p:cNvSpPr>
          <p:nvPr>
            <p:ph type="title"/>
          </p:nvPr>
        </p:nvSpPr>
        <p:spPr>
          <a:xfrm>
            <a:off x="1371600" y="685800"/>
            <a:ext cx="9601200" cy="1485900"/>
          </a:xfrm>
        </p:spPr>
        <p:txBody>
          <a:bodyPr>
            <a:normAutofit/>
          </a:bodyPr>
          <a:lstStyle/>
          <a:p>
            <a:r>
              <a:rPr lang="en-US" dirty="0"/>
              <a:t>Types of Loneliness</a:t>
            </a:r>
          </a:p>
        </p:txBody>
      </p:sp>
      <p:graphicFrame>
        <p:nvGraphicFramePr>
          <p:cNvPr id="45" name="Content Placeholder 2">
            <a:extLst>
              <a:ext uri="{FF2B5EF4-FFF2-40B4-BE49-F238E27FC236}">
                <a16:creationId xmlns:a16="http://schemas.microsoft.com/office/drawing/2014/main" id="{3CF90B41-DBF6-C2BE-D538-F18625EF3C08}"/>
              </a:ext>
            </a:extLst>
          </p:cNvPr>
          <p:cNvGraphicFramePr>
            <a:graphicFrameLocks noGrp="1"/>
          </p:cNvGraphicFramePr>
          <p:nvPr>
            <p:ph idx="1"/>
            <p:extLst>
              <p:ext uri="{D42A27DB-BD31-4B8C-83A1-F6EECF244321}">
                <p14:modId xmlns:p14="http://schemas.microsoft.com/office/powerpoint/2010/main" val="769990013"/>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2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24889E-19F8-F083-468D-011E36418F4E}"/>
              </a:ext>
            </a:extLst>
          </p:cNvPr>
          <p:cNvSpPr>
            <a:spLocks noGrp="1"/>
          </p:cNvSpPr>
          <p:nvPr>
            <p:ph type="title"/>
          </p:nvPr>
        </p:nvSpPr>
        <p:spPr>
          <a:xfrm>
            <a:off x="640081" y="791570"/>
            <a:ext cx="4018839" cy="5262390"/>
          </a:xfrm>
        </p:spPr>
        <p:txBody>
          <a:bodyPr anchor="ctr">
            <a:normAutofit/>
          </a:bodyPr>
          <a:lstStyle/>
          <a:p>
            <a:pPr algn="r"/>
            <a:r>
              <a:rPr lang="en-US" sz="5400" b="0" i="0">
                <a:solidFill>
                  <a:schemeClr val="bg2"/>
                </a:solidFill>
                <a:effectLst/>
                <a:latin typeface="Proxima Nova Bold"/>
              </a:rPr>
              <a:t>Existential Loneliness</a:t>
            </a:r>
            <a:endParaRPr lang="en-US" sz="5400">
              <a:solidFill>
                <a:schemeClr val="bg2"/>
              </a:solidFill>
            </a:endParaRPr>
          </a:p>
        </p:txBody>
      </p:sp>
      <p:sp>
        <p:nvSpPr>
          <p:cNvPr id="51" name="Rectangle 50">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D5E743-4452-B948-4BF2-B1FC1752B4B1}"/>
              </a:ext>
            </a:extLst>
          </p:cNvPr>
          <p:cNvSpPr>
            <a:spLocks noGrp="1"/>
          </p:cNvSpPr>
          <p:nvPr>
            <p:ph idx="1"/>
          </p:nvPr>
        </p:nvSpPr>
        <p:spPr>
          <a:xfrm>
            <a:off x="6176720" y="791570"/>
            <a:ext cx="4892308" cy="5262390"/>
          </a:xfrm>
        </p:spPr>
        <p:txBody>
          <a:bodyPr anchor="ctr">
            <a:normAutofit/>
          </a:bodyPr>
          <a:lstStyle/>
          <a:p>
            <a:r>
              <a:rPr lang="en-US" sz="1800" b="0" i="0">
                <a:effectLst/>
              </a:rPr>
              <a:t>From an existential perspective, a little bit of existential loneliness is good for the soul, and it is definitely an inevitable part of the human experience. However, loneliness tends to stir up negative feelings, and while those can be helpful in terms of self-exploration, they are also something to which we are averse and want to avoid as much as we can.</a:t>
            </a:r>
            <a:endParaRPr lang="en-US" sz="1800"/>
          </a:p>
        </p:txBody>
      </p:sp>
    </p:spTree>
    <p:extLst>
      <p:ext uri="{BB962C8B-B14F-4D97-AF65-F5344CB8AC3E}">
        <p14:creationId xmlns:p14="http://schemas.microsoft.com/office/powerpoint/2010/main" val="37879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2FC5-906D-05D4-7F62-E259AF6BDF4E}"/>
              </a:ext>
            </a:extLst>
          </p:cNvPr>
          <p:cNvSpPr>
            <a:spLocks noGrp="1"/>
          </p:cNvSpPr>
          <p:nvPr>
            <p:ph type="title"/>
          </p:nvPr>
        </p:nvSpPr>
        <p:spPr>
          <a:xfrm>
            <a:off x="1371600" y="685800"/>
            <a:ext cx="9601200" cy="1485900"/>
          </a:xfrm>
        </p:spPr>
        <p:txBody>
          <a:bodyPr>
            <a:normAutofit/>
          </a:bodyPr>
          <a:lstStyle/>
          <a:p>
            <a:r>
              <a:rPr lang="en-US"/>
              <a:t>Combating Existential Loneliness</a:t>
            </a:r>
            <a:endParaRPr lang="en-US" dirty="0"/>
          </a:p>
        </p:txBody>
      </p:sp>
      <p:graphicFrame>
        <p:nvGraphicFramePr>
          <p:cNvPr id="11" name="Content Placeholder 2">
            <a:extLst>
              <a:ext uri="{FF2B5EF4-FFF2-40B4-BE49-F238E27FC236}">
                <a16:creationId xmlns:a16="http://schemas.microsoft.com/office/drawing/2014/main" id="{3D7B7AD5-7CFB-6A35-17F0-753762616FD8}"/>
              </a:ext>
            </a:extLst>
          </p:cNvPr>
          <p:cNvGraphicFramePr>
            <a:graphicFrameLocks noGrp="1"/>
          </p:cNvGraphicFramePr>
          <p:nvPr>
            <p:ph idx="1"/>
            <p:extLst>
              <p:ext uri="{D42A27DB-BD31-4B8C-83A1-F6EECF244321}">
                <p14:modId xmlns:p14="http://schemas.microsoft.com/office/powerpoint/2010/main" val="26140288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77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1C3C3-3705-6C50-36DE-BBD86F134FA0}"/>
              </a:ext>
            </a:extLst>
          </p:cNvPr>
          <p:cNvSpPr>
            <a:spLocks noGrp="1"/>
          </p:cNvSpPr>
          <p:nvPr>
            <p:ph type="title"/>
          </p:nvPr>
        </p:nvSpPr>
        <p:spPr>
          <a:xfrm>
            <a:off x="5100824" y="685800"/>
            <a:ext cx="6176776" cy="1485900"/>
          </a:xfrm>
        </p:spPr>
        <p:txBody>
          <a:bodyPr>
            <a:normAutofit/>
          </a:bodyPr>
          <a:lstStyle/>
          <a:p>
            <a:r>
              <a:rPr lang="en-US" b="0" i="0">
                <a:effectLst/>
              </a:rPr>
              <a:t>Emotional Loneliness</a:t>
            </a:r>
            <a:endParaRPr lang="en-US" dirty="0"/>
          </a:p>
        </p:txBody>
      </p:sp>
      <p:pic>
        <p:nvPicPr>
          <p:cNvPr id="16" name="Picture 15" descr="A light shaped in a heart against a blue linear background">
            <a:extLst>
              <a:ext uri="{FF2B5EF4-FFF2-40B4-BE49-F238E27FC236}">
                <a16:creationId xmlns:a16="http://schemas.microsoft.com/office/drawing/2014/main" id="{65E01B1D-1BBD-7E7B-FB8A-199F29E27533}"/>
              </a:ext>
            </a:extLst>
          </p:cNvPr>
          <p:cNvPicPr>
            <a:picLocks noChangeAspect="1"/>
          </p:cNvPicPr>
          <p:nvPr/>
        </p:nvPicPr>
        <p:blipFill rotWithShape="1">
          <a:blip r:embed="rId2"/>
          <a:srcRect l="3601" r="53830" b="-1"/>
          <a:stretch/>
        </p:blipFill>
        <p:spPr>
          <a:xfrm>
            <a:off x="-1" y="10"/>
            <a:ext cx="4373546" cy="6857990"/>
          </a:xfrm>
          <a:prstGeom prst="rect">
            <a:avLst/>
          </a:prstGeom>
        </p:spPr>
      </p:pic>
      <p:sp>
        <p:nvSpPr>
          <p:cNvPr id="31" name="Rectangle 3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FC86F10-54E2-9AC9-2A08-EF7DE031D4DA}"/>
              </a:ext>
            </a:extLst>
          </p:cNvPr>
          <p:cNvSpPr>
            <a:spLocks noGrp="1"/>
          </p:cNvSpPr>
          <p:nvPr>
            <p:ph idx="1"/>
          </p:nvPr>
        </p:nvSpPr>
        <p:spPr>
          <a:xfrm>
            <a:off x="5100824" y="2286000"/>
            <a:ext cx="6176776" cy="3581400"/>
          </a:xfrm>
        </p:spPr>
        <p:txBody>
          <a:bodyPr>
            <a:normAutofit/>
          </a:bodyPr>
          <a:lstStyle/>
          <a:p>
            <a:r>
              <a:rPr lang="en-US" b="0" i="0">
                <a:effectLst/>
              </a:rPr>
              <a:t>This type of loneliness arises from a feeling that you lack relationships or attachments. You might experience emotional loneliness when everyone but you has a romantic partner in your group. Emotional loneliness can be felt when you need someone to talk to about something going on in your life but feel that there is no one available to contact. If your heart has broken, you might feel lonely for the person who has moved out of your life. You might be lonely for a close friend, a parent, a </a:t>
            </a:r>
            <a:r>
              <a:rPr lang="en-US" b="0" i="0" u="none" strike="noStrike">
                <a:effectLst/>
              </a:rPr>
              <a:t>sibling</a:t>
            </a:r>
            <a:r>
              <a:rPr lang="en-US" b="0" i="0">
                <a:effectLst/>
              </a:rPr>
              <a:t>, and so on.</a:t>
            </a:r>
            <a:endParaRPr lang="en-US" dirty="0"/>
          </a:p>
        </p:txBody>
      </p:sp>
    </p:spTree>
    <p:extLst>
      <p:ext uri="{BB962C8B-B14F-4D97-AF65-F5344CB8AC3E}">
        <p14:creationId xmlns:p14="http://schemas.microsoft.com/office/powerpoint/2010/main" val="357272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C13C-A4A0-D0E9-B7D4-4445758A70EC}"/>
              </a:ext>
            </a:extLst>
          </p:cNvPr>
          <p:cNvSpPr>
            <a:spLocks noGrp="1"/>
          </p:cNvSpPr>
          <p:nvPr>
            <p:ph type="title"/>
          </p:nvPr>
        </p:nvSpPr>
        <p:spPr/>
        <p:txBody>
          <a:bodyPr/>
          <a:lstStyle/>
          <a:p>
            <a:r>
              <a:rPr lang="en-US" dirty="0"/>
              <a:t>Combating Emotional Loneliness </a:t>
            </a:r>
          </a:p>
        </p:txBody>
      </p:sp>
      <p:graphicFrame>
        <p:nvGraphicFramePr>
          <p:cNvPr id="7" name="Content Placeholder 2">
            <a:extLst>
              <a:ext uri="{FF2B5EF4-FFF2-40B4-BE49-F238E27FC236}">
                <a16:creationId xmlns:a16="http://schemas.microsoft.com/office/drawing/2014/main" id="{890B7818-AD46-107C-85D1-E3D03EA7D055}"/>
              </a:ext>
            </a:extLst>
          </p:cNvPr>
          <p:cNvGraphicFramePr>
            <a:graphicFrameLocks noGrp="1"/>
          </p:cNvGraphicFramePr>
          <p:nvPr>
            <p:ph idx="1"/>
            <p:extLst>
              <p:ext uri="{D42A27DB-BD31-4B8C-83A1-F6EECF244321}">
                <p14:modId xmlns:p14="http://schemas.microsoft.com/office/powerpoint/2010/main" val="3627958187"/>
              </p:ext>
            </p:extLst>
          </p:nvPr>
        </p:nvGraphicFramePr>
        <p:xfrm>
          <a:off x="1371600" y="2285999"/>
          <a:ext cx="9601200" cy="445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99098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48938-CE0A-4976-83E6-A8FD4583CC20}">
  <ds:schemaRefs>
    <ds:schemaRef ds:uri="http://schemas.microsoft.com/sharepoint/v3/contenttype/forms"/>
  </ds:schemaRefs>
</ds:datastoreItem>
</file>

<file path=customXml/itemProps2.xml><?xml version="1.0" encoding="utf-8"?>
<ds:datastoreItem xmlns:ds="http://schemas.openxmlformats.org/officeDocument/2006/customXml" ds:itemID="{E755A93C-578E-47D2-96A6-AF17136F6BCE}">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7F32B251-29F3-43CE-BD66-A3B48CC7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JS pwrp</Template>
  <TotalTime>558</TotalTime>
  <Words>2749</Words>
  <Application>Microsoft Office PowerPoint</Application>
  <PresentationFormat>Widescreen</PresentationFormat>
  <Paragraphs>107</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Franklin Gothic Book</vt:lpstr>
      <vt:lpstr>FS Albert Extra Bold</vt:lpstr>
      <vt:lpstr>Proxima Nova Bold</vt:lpstr>
      <vt:lpstr>Proxima Nova Regular</vt:lpstr>
      <vt:lpstr>Crop</vt:lpstr>
      <vt:lpstr>Loneliness &amp; it’s effects on College Students </vt:lpstr>
      <vt:lpstr>What is loneliness?</vt:lpstr>
      <vt:lpstr>What is loneliness? (Cont.) </vt:lpstr>
      <vt:lpstr>Loneliness vs. Solitude</vt:lpstr>
      <vt:lpstr>Types of Loneliness</vt:lpstr>
      <vt:lpstr>Existential Loneliness</vt:lpstr>
      <vt:lpstr>Combating Existential Loneliness</vt:lpstr>
      <vt:lpstr>Emotional Loneliness</vt:lpstr>
      <vt:lpstr>Combating Emotional Loneliness </vt:lpstr>
      <vt:lpstr>Social Loneliness</vt:lpstr>
      <vt:lpstr>Combating Social Loneliness</vt:lpstr>
      <vt:lpstr>Effects of Loneliness</vt:lpstr>
      <vt:lpstr>Health Risks Associated </vt:lpstr>
      <vt:lpstr>Health Risks Associated (cont.) </vt:lpstr>
      <vt:lpstr>Loneliness on Campus </vt:lpstr>
      <vt:lpstr>How Are College students affected?</vt:lpstr>
      <vt:lpstr>PowerPoint Presentation</vt:lpstr>
      <vt:lpstr>Measuring loneliness</vt:lpstr>
      <vt:lpstr>Measuring Loneliness</vt:lpstr>
      <vt:lpstr>PowerPoint Presentation</vt:lpstr>
      <vt:lpstr>PowerPoint Presentation</vt:lpstr>
      <vt:lpstr>PowerPoint Presentation</vt:lpstr>
      <vt:lpstr>PowerPoint Presentation</vt:lpstr>
      <vt:lpstr>PowerPoint Presentation</vt:lpstr>
      <vt:lpstr>Proposal</vt:lpstr>
      <vt:lpstr>Proposal (cont.)</vt:lpstr>
      <vt:lpstr>Objectives</vt:lpstr>
      <vt:lpstr>PowerPoint Presentation</vt:lpstr>
      <vt:lpstr>PowerPoint Presentation</vt:lpstr>
      <vt:lpstr>PowerPoint Presentation</vt:lpstr>
      <vt:lpstr>Conclusion </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Loneliness &amp; it’s effects on College Students </dc:title>
  <dc:creator>Michael Harper</dc:creator>
  <cp:lastModifiedBy>Michael A. Harper</cp:lastModifiedBy>
  <cp:revision>3</cp:revision>
  <dcterms:created xsi:type="dcterms:W3CDTF">2022-11-22T22:46:49Z</dcterms:created>
  <dcterms:modified xsi:type="dcterms:W3CDTF">2022-11-23T19:06:03Z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