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884"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8E0BCEED-A6E5-4DDF-AD59-1435C2BA8B25}" type="datetimeFigureOut">
              <a:rPr lang="en-US" smtClean="0"/>
              <a:t>10/17/2022</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3900281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BCEED-A6E5-4DDF-AD59-1435C2BA8B25}"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202349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BCEED-A6E5-4DDF-AD59-1435C2BA8B25}"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946478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BCEED-A6E5-4DDF-AD59-1435C2BA8B25}"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2E10E-28F8-442B-A9FE-2576A30D64B9}"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03410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BCEED-A6E5-4DDF-AD59-1435C2BA8B25}"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2932673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E0BCEED-A6E5-4DDF-AD59-1435C2BA8B25}"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389531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E0BCEED-A6E5-4DDF-AD59-1435C2BA8B25}"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3503718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0BCEED-A6E5-4DDF-AD59-1435C2BA8B25}"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663193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0BCEED-A6E5-4DDF-AD59-1435C2BA8B25}"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2369687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0BCEED-A6E5-4DDF-AD59-1435C2BA8B25}"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222716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0BCEED-A6E5-4DDF-AD59-1435C2BA8B25}" type="datetimeFigureOut">
              <a:rPr lang="en-US" smtClean="0"/>
              <a:t>10/17/2022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266486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0BCEED-A6E5-4DDF-AD59-1435C2BA8B25}"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2297524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0BCEED-A6E5-4DDF-AD59-1435C2BA8B25}" type="datetimeFigureOut">
              <a:rPr lang="en-US" smtClean="0"/>
              <a:t>10/17/2022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1395681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0BCEED-A6E5-4DDF-AD59-1435C2BA8B25}" type="datetimeFigureOut">
              <a:rPr lang="en-US" smtClean="0"/>
              <a:t>10/17/2022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270439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BCEED-A6E5-4DDF-AD59-1435C2BA8B25}" type="datetimeFigureOut">
              <a:rPr lang="en-US" smtClean="0"/>
              <a:t>10/17/2022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4183929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BCEED-A6E5-4DDF-AD59-1435C2BA8B25}"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3495458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0BCEED-A6E5-4DDF-AD59-1435C2BA8B25}" type="datetimeFigureOut">
              <a:rPr lang="en-US" smtClean="0"/>
              <a:t>10/17/2022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2E10E-28F8-442B-A9FE-2576A30D64B9}" type="slidenum">
              <a:rPr lang="en-US" smtClean="0"/>
              <a:t>‹#›</a:t>
            </a:fld>
            <a:endParaRPr lang="en-US"/>
          </a:p>
        </p:txBody>
      </p:sp>
    </p:spTree>
    <p:extLst>
      <p:ext uri="{BB962C8B-B14F-4D97-AF65-F5344CB8AC3E}">
        <p14:creationId xmlns:p14="http://schemas.microsoft.com/office/powerpoint/2010/main" val="73659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E0BCEED-A6E5-4DDF-AD59-1435C2BA8B25}" type="datetimeFigureOut">
              <a:rPr lang="en-US" smtClean="0"/>
              <a:t>10/17/2022</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F22E10E-28F8-442B-A9FE-2576A30D64B9}" type="slidenum">
              <a:rPr lang="en-US" smtClean="0"/>
              <a:t>‹#›</a:t>
            </a:fld>
            <a:endParaRPr lang="en-US"/>
          </a:p>
        </p:txBody>
      </p:sp>
    </p:spTree>
    <p:extLst>
      <p:ext uri="{BB962C8B-B14F-4D97-AF65-F5344CB8AC3E}">
        <p14:creationId xmlns:p14="http://schemas.microsoft.com/office/powerpoint/2010/main" val="361356471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858BC-6A0A-5B92-01FA-673EAE4348B2}"/>
              </a:ext>
            </a:extLst>
          </p:cNvPr>
          <p:cNvSpPr>
            <a:spLocks noGrp="1"/>
          </p:cNvSpPr>
          <p:nvPr>
            <p:ph type="ctrTitle"/>
          </p:nvPr>
        </p:nvSpPr>
        <p:spPr/>
        <p:txBody>
          <a:bodyPr/>
          <a:lstStyle/>
          <a:p>
            <a:r>
              <a:rPr lang="en-US" dirty="0"/>
              <a:t>The Possibility of Achieving Full-Dive Virtual Reality</a:t>
            </a:r>
          </a:p>
        </p:txBody>
      </p:sp>
      <p:sp>
        <p:nvSpPr>
          <p:cNvPr id="3" name="Subtitle 2">
            <a:extLst>
              <a:ext uri="{FF2B5EF4-FFF2-40B4-BE49-F238E27FC236}">
                <a16:creationId xmlns:a16="http://schemas.microsoft.com/office/drawing/2014/main" id="{73EB9334-F2D1-B17E-0C7C-DAC0803269D3}"/>
              </a:ext>
            </a:extLst>
          </p:cNvPr>
          <p:cNvSpPr>
            <a:spLocks noGrp="1"/>
          </p:cNvSpPr>
          <p:nvPr>
            <p:ph type="subTitle" idx="1"/>
          </p:nvPr>
        </p:nvSpPr>
        <p:spPr>
          <a:xfrm>
            <a:off x="1876424" y="3602038"/>
            <a:ext cx="8791575" cy="2490538"/>
          </a:xfrm>
        </p:spPr>
        <p:txBody>
          <a:bodyPr>
            <a:normAutofit/>
          </a:bodyPr>
          <a:lstStyle/>
          <a:p>
            <a:pPr>
              <a:lnSpc>
                <a:spcPct val="110000"/>
              </a:lnSpc>
              <a:spcBef>
                <a:spcPts val="0"/>
              </a:spcBef>
            </a:pPr>
            <a:r>
              <a:rPr lang="en-US" sz="2500" dirty="0"/>
              <a:t>Kurt Abraham</a:t>
            </a:r>
          </a:p>
          <a:p>
            <a:pPr>
              <a:lnSpc>
                <a:spcPct val="110000"/>
              </a:lnSpc>
              <a:spcBef>
                <a:spcPts val="0"/>
              </a:spcBef>
            </a:pPr>
            <a:r>
              <a:rPr lang="en-US" sz="2500" dirty="0"/>
              <a:t>Department of Biology, Claflin University</a:t>
            </a:r>
          </a:p>
          <a:p>
            <a:pPr>
              <a:lnSpc>
                <a:spcPct val="110000"/>
              </a:lnSpc>
              <a:spcBef>
                <a:spcPts val="0"/>
              </a:spcBef>
            </a:pPr>
            <a:r>
              <a:rPr lang="en-US" sz="2500" dirty="0"/>
              <a:t>CSCI-391-01: Junior Seminar</a:t>
            </a:r>
          </a:p>
          <a:p>
            <a:pPr>
              <a:lnSpc>
                <a:spcPct val="110000"/>
              </a:lnSpc>
              <a:spcBef>
                <a:spcPts val="0"/>
              </a:spcBef>
            </a:pPr>
            <a:r>
              <a:rPr lang="en-US" sz="2500" dirty="0"/>
              <a:t>Dr. Shrikant Pawar</a:t>
            </a:r>
          </a:p>
          <a:p>
            <a:pPr>
              <a:lnSpc>
                <a:spcPct val="110000"/>
              </a:lnSpc>
              <a:spcBef>
                <a:spcPts val="0"/>
              </a:spcBef>
            </a:pPr>
            <a:r>
              <a:rPr lang="en-US" sz="2500" dirty="0"/>
              <a:t>October 17, 2022</a:t>
            </a:r>
          </a:p>
          <a:p>
            <a:endParaRPr lang="en-US" dirty="0"/>
          </a:p>
        </p:txBody>
      </p:sp>
    </p:spTree>
    <p:extLst>
      <p:ext uri="{BB962C8B-B14F-4D97-AF65-F5344CB8AC3E}">
        <p14:creationId xmlns:p14="http://schemas.microsoft.com/office/powerpoint/2010/main" val="1820599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804D5-1796-BCC4-7491-2402B219FCCE}"/>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54D2F8AD-1D8D-6A23-3582-F9B90E409DCE}"/>
              </a:ext>
            </a:extLst>
          </p:cNvPr>
          <p:cNvSpPr>
            <a:spLocks noGrp="1"/>
          </p:cNvSpPr>
          <p:nvPr>
            <p:ph idx="1"/>
          </p:nvPr>
        </p:nvSpPr>
        <p:spPr>
          <a:xfrm>
            <a:off x="1141412" y="2249486"/>
            <a:ext cx="9905999" cy="4075113"/>
          </a:xfrm>
        </p:spPr>
        <p:txBody>
          <a:bodyPr>
            <a:normAutofit lnSpcReduction="10000"/>
          </a:bodyPr>
          <a:lstStyle/>
          <a:p>
            <a:r>
              <a:rPr lang="en-US" dirty="0"/>
              <a:t>The weight of the device that contains the high-definition display is another issue, as it is far from natural to have such a weight over one’s head.</a:t>
            </a:r>
          </a:p>
          <a:p>
            <a:r>
              <a:rPr lang="en-US" dirty="0"/>
              <a:t>Most VR goggles are strapped onto one’s head and fastened with straps so that it will not fall off during use.</a:t>
            </a:r>
          </a:p>
          <a:p>
            <a:r>
              <a:rPr lang="en-US" dirty="0"/>
              <a:t>This grip onto the head with the weight can easily become uncomfortable for its users, especially those with intricate or large hairstyles, such as afros.</a:t>
            </a:r>
          </a:p>
          <a:p>
            <a:r>
              <a:rPr lang="en-US" dirty="0"/>
              <a:t>Over time as technology advances, the weight of traditional VR goggles will decrease, but to truly achieve full-dive virtual reality, the weight of the device must be practically unnoticeable.</a:t>
            </a:r>
          </a:p>
        </p:txBody>
      </p:sp>
    </p:spTree>
    <p:extLst>
      <p:ext uri="{BB962C8B-B14F-4D97-AF65-F5344CB8AC3E}">
        <p14:creationId xmlns:p14="http://schemas.microsoft.com/office/powerpoint/2010/main" val="18297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2057"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EAD934-807A-4C9B-6EB3-D728BE21774F}"/>
              </a:ext>
            </a:extLst>
          </p:cNvPr>
          <p:cNvSpPr>
            <a:spLocks noGrp="1"/>
          </p:cNvSpPr>
          <p:nvPr>
            <p:ph type="title"/>
          </p:nvPr>
        </p:nvSpPr>
        <p:spPr>
          <a:xfrm>
            <a:off x="1141413" y="618518"/>
            <a:ext cx="4459286" cy="1478570"/>
          </a:xfrm>
        </p:spPr>
        <p:txBody>
          <a:bodyPr>
            <a:normAutofit/>
          </a:bodyPr>
          <a:lstStyle/>
          <a:p>
            <a:r>
              <a:rPr lang="en-US" sz="3200"/>
              <a:t>Method</a:t>
            </a:r>
          </a:p>
        </p:txBody>
      </p:sp>
      <p:sp>
        <p:nvSpPr>
          <p:cNvPr id="3" name="Content Placeholder 2">
            <a:extLst>
              <a:ext uri="{FF2B5EF4-FFF2-40B4-BE49-F238E27FC236}">
                <a16:creationId xmlns:a16="http://schemas.microsoft.com/office/drawing/2014/main" id="{DEF65518-EA1F-2FB0-5E1E-1BA034AA92AC}"/>
              </a:ext>
            </a:extLst>
          </p:cNvPr>
          <p:cNvSpPr>
            <a:spLocks noGrp="1"/>
          </p:cNvSpPr>
          <p:nvPr>
            <p:ph idx="1"/>
          </p:nvPr>
        </p:nvSpPr>
        <p:spPr>
          <a:xfrm>
            <a:off x="1141412" y="2249487"/>
            <a:ext cx="4459287" cy="3965046"/>
          </a:xfrm>
        </p:spPr>
        <p:txBody>
          <a:bodyPr>
            <a:normAutofit fontScale="85000" lnSpcReduction="10000"/>
          </a:bodyPr>
          <a:lstStyle/>
          <a:p>
            <a:pPr marL="0" indent="0">
              <a:buNone/>
            </a:pPr>
            <a:r>
              <a:rPr lang="en-US" sz="2800" dirty="0"/>
              <a:t>The second of our five main senses that VR technology is geared toward is our sense of sound.</a:t>
            </a:r>
          </a:p>
          <a:p>
            <a:r>
              <a:rPr lang="en-US" sz="2800" dirty="0"/>
              <a:t>Without the ability to hear what we are observing, it is easy for those who are not deaf to lose immersion in an otherwise immersive experience. </a:t>
            </a:r>
          </a:p>
        </p:txBody>
      </p:sp>
      <p:pic>
        <p:nvPicPr>
          <p:cNvPr id="2050" name="Picture 2" descr="What Are VR Headphones? - YouTube">
            <a:extLst>
              <a:ext uri="{FF2B5EF4-FFF2-40B4-BE49-F238E27FC236}">
                <a16:creationId xmlns:a16="http://schemas.microsoft.com/office/drawing/2014/main" id="{500BE1EE-9E34-F7FD-B79E-90467E85CBF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096000" y="1881947"/>
            <a:ext cx="5456279" cy="3069156"/>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059" name="Group 2058">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060"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61"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2"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3"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4"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5"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6"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7"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8"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9"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0"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1"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072"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3"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4"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5"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6"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077"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8"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9"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0"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1"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2"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3"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4"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5"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6"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5844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6D8A-539D-680D-9582-4F0A0F865AA7}"/>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E334767B-58EF-6F6A-FD19-69A4B6BAE9A8}"/>
              </a:ext>
            </a:extLst>
          </p:cNvPr>
          <p:cNvSpPr>
            <a:spLocks noGrp="1"/>
          </p:cNvSpPr>
          <p:nvPr>
            <p:ph idx="1"/>
          </p:nvPr>
        </p:nvSpPr>
        <p:spPr>
          <a:xfrm>
            <a:off x="1141412" y="2249487"/>
            <a:ext cx="9905999" cy="4151313"/>
          </a:xfrm>
        </p:spPr>
        <p:txBody>
          <a:bodyPr>
            <a:normAutofit lnSpcReduction="10000"/>
          </a:bodyPr>
          <a:lstStyle/>
          <a:p>
            <a:r>
              <a:rPr lang="en-US" dirty="0"/>
              <a:t>Many devices provide spatial audio output, such as headphones and tv speakers.</a:t>
            </a:r>
          </a:p>
          <a:p>
            <a:r>
              <a:rPr lang="en-US" dirty="0"/>
              <a:t>While these devices do provide the user with a level of variation with regards to the direction of the source of sound, their area of coverage is a far cry from the span of directions in real life.</a:t>
            </a:r>
          </a:p>
          <a:p>
            <a:r>
              <a:rPr lang="en-US" dirty="0"/>
              <a:t>Headphones cover left and right well, but anything above, below, in front of, or behind the user will be more difficult to discern.</a:t>
            </a:r>
          </a:p>
          <a:p>
            <a:r>
              <a:rPr lang="en-US" dirty="0"/>
              <a:t>This can cause immersion to be broken in situations where audio plays a key role in an experience, and thus full-dive will not be achieved perfectly.</a:t>
            </a:r>
          </a:p>
        </p:txBody>
      </p:sp>
    </p:spTree>
    <p:extLst>
      <p:ext uri="{BB962C8B-B14F-4D97-AF65-F5344CB8AC3E}">
        <p14:creationId xmlns:p14="http://schemas.microsoft.com/office/powerpoint/2010/main" val="31663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575ADBC-C3B4-B4D7-FBA4-F346F67997A7}"/>
              </a:ext>
            </a:extLst>
          </p:cNvPr>
          <p:cNvSpPr>
            <a:spLocks noGrp="1"/>
          </p:cNvSpPr>
          <p:nvPr>
            <p:ph type="title"/>
          </p:nvPr>
        </p:nvSpPr>
        <p:spPr>
          <a:xfrm>
            <a:off x="1141413" y="618518"/>
            <a:ext cx="4459286" cy="1478570"/>
          </a:xfrm>
        </p:spPr>
        <p:txBody>
          <a:bodyPr>
            <a:normAutofit/>
          </a:bodyPr>
          <a:lstStyle/>
          <a:p>
            <a:r>
              <a:rPr lang="en-US" sz="3200"/>
              <a:t>Method</a:t>
            </a:r>
          </a:p>
        </p:txBody>
      </p:sp>
      <p:sp>
        <p:nvSpPr>
          <p:cNvPr id="3" name="Content Placeholder 2">
            <a:extLst>
              <a:ext uri="{FF2B5EF4-FFF2-40B4-BE49-F238E27FC236}">
                <a16:creationId xmlns:a16="http://schemas.microsoft.com/office/drawing/2014/main" id="{2CCE9405-2760-0357-AA21-0A4F750A9B04}"/>
              </a:ext>
            </a:extLst>
          </p:cNvPr>
          <p:cNvSpPr>
            <a:spLocks noGrp="1"/>
          </p:cNvSpPr>
          <p:nvPr>
            <p:ph idx="1"/>
          </p:nvPr>
        </p:nvSpPr>
        <p:spPr>
          <a:xfrm>
            <a:off x="1141412" y="1816101"/>
            <a:ext cx="5202236" cy="4398432"/>
          </a:xfrm>
        </p:spPr>
        <p:txBody>
          <a:bodyPr>
            <a:normAutofit/>
          </a:bodyPr>
          <a:lstStyle/>
          <a:p>
            <a:pPr>
              <a:lnSpc>
                <a:spcPct val="110000"/>
              </a:lnSpc>
            </a:pPr>
            <a:r>
              <a:rPr lang="en-US" sz="2000" dirty="0"/>
              <a:t>This problem can be circumvented with thorough neural research, as sending signals to the brain coded to tell the brain that “</a:t>
            </a:r>
            <a:r>
              <a:rPr lang="en-US" sz="2000" i="1" dirty="0"/>
              <a:t>this</a:t>
            </a:r>
            <a:r>
              <a:rPr lang="en-US" sz="2000" dirty="0"/>
              <a:t> sound came from </a:t>
            </a:r>
            <a:r>
              <a:rPr lang="en-US" sz="2000" i="1" dirty="0"/>
              <a:t>this</a:t>
            </a:r>
            <a:r>
              <a:rPr lang="en-US" sz="2000" dirty="0"/>
              <a:t> direction” will enrich the audible immersion with almost anyone, boosting our chances of achieving full-dive virtual reality.</a:t>
            </a:r>
          </a:p>
          <a:p>
            <a:pPr>
              <a:lnSpc>
                <a:spcPct val="110000"/>
              </a:lnSpc>
            </a:pPr>
            <a:r>
              <a:rPr lang="en-US" sz="2000" dirty="0"/>
              <a:t>There is current research that pertains to sending and receiving signals to and from the brain, such as the </a:t>
            </a:r>
            <a:r>
              <a:rPr lang="en-US" sz="2000" dirty="0" err="1"/>
              <a:t>Neuralink</a:t>
            </a:r>
            <a:r>
              <a:rPr lang="en-US" sz="2000" dirty="0"/>
              <a:t>, but such technology is not expected to become commercially available for the near future.</a:t>
            </a:r>
          </a:p>
        </p:txBody>
      </p:sp>
      <p:pic>
        <p:nvPicPr>
          <p:cNvPr id="4" name="Picture 3">
            <a:extLst>
              <a:ext uri="{FF2B5EF4-FFF2-40B4-BE49-F238E27FC236}">
                <a16:creationId xmlns:a16="http://schemas.microsoft.com/office/drawing/2014/main" id="{7179BE73-A273-B999-2714-7F0D8E893D8E}"/>
              </a:ext>
            </a:extLst>
          </p:cNvPr>
          <p:cNvPicPr>
            <a:picLocks noChangeAspect="1"/>
          </p:cNvPicPr>
          <p:nvPr/>
        </p:nvPicPr>
        <p:blipFill rotWithShape="1">
          <a:blip r:embed="rId4"/>
          <a:srcRect l="11814" r="9406"/>
          <a:stretch/>
        </p:blipFill>
        <p:spPr>
          <a:xfrm>
            <a:off x="6742111" y="1336320"/>
            <a:ext cx="4308476" cy="4160411"/>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18889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E435-C2BF-8419-2F5D-1466C6DF7517}"/>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42A7437C-5544-0CA2-F787-E8F9A2B23E5E}"/>
              </a:ext>
            </a:extLst>
          </p:cNvPr>
          <p:cNvSpPr>
            <a:spLocks noGrp="1"/>
          </p:cNvSpPr>
          <p:nvPr>
            <p:ph idx="1"/>
          </p:nvPr>
        </p:nvSpPr>
        <p:spPr>
          <a:xfrm>
            <a:off x="1141412" y="2097088"/>
            <a:ext cx="9905999" cy="4390798"/>
          </a:xfrm>
        </p:spPr>
        <p:txBody>
          <a:bodyPr>
            <a:normAutofit fontScale="92500" lnSpcReduction="20000"/>
          </a:bodyPr>
          <a:lstStyle/>
          <a:p>
            <a:r>
              <a:rPr lang="en-US" dirty="0"/>
              <a:t>If we are to ignore a direct connection on the brain and rather focus on a spherical audio output device, such a device will surely be impractical.</a:t>
            </a:r>
          </a:p>
          <a:p>
            <a:r>
              <a:rPr lang="en-US" dirty="0"/>
              <a:t>A helmet of sorts with speakers placed on the inner walls of it will be uncomfortable to wear in most situations and will likely weigh heavier than traditional VR goggles to boot.</a:t>
            </a:r>
          </a:p>
          <a:p>
            <a:r>
              <a:rPr lang="en-US" dirty="0"/>
              <a:t>A pod that contains the body will be too large for use without proper preparation, and even with preparation it will likely restrict natural movement, breaking immersion.</a:t>
            </a:r>
          </a:p>
          <a:p>
            <a:r>
              <a:rPr lang="en-US" dirty="0"/>
              <a:t>To achieve true full-dive virtual reality with these restrictions, we must either make a direct connection to the brain or devise a way to minimalize the presence of a helmet.</a:t>
            </a:r>
          </a:p>
        </p:txBody>
      </p:sp>
    </p:spTree>
    <p:extLst>
      <p:ext uri="{BB962C8B-B14F-4D97-AF65-F5344CB8AC3E}">
        <p14:creationId xmlns:p14="http://schemas.microsoft.com/office/powerpoint/2010/main" val="374129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FEBBB6-56DB-65B9-DE14-8900BFF20804}"/>
              </a:ext>
            </a:extLst>
          </p:cNvPr>
          <p:cNvSpPr>
            <a:spLocks noGrp="1"/>
          </p:cNvSpPr>
          <p:nvPr>
            <p:ph type="title"/>
          </p:nvPr>
        </p:nvSpPr>
        <p:spPr>
          <a:xfrm>
            <a:off x="1141413" y="618518"/>
            <a:ext cx="4459286" cy="1478570"/>
          </a:xfrm>
        </p:spPr>
        <p:txBody>
          <a:bodyPr>
            <a:normAutofit/>
          </a:bodyPr>
          <a:lstStyle/>
          <a:p>
            <a:r>
              <a:rPr lang="en-US" sz="3200"/>
              <a:t>Method</a:t>
            </a:r>
          </a:p>
        </p:txBody>
      </p:sp>
      <p:sp>
        <p:nvSpPr>
          <p:cNvPr id="3" name="Content Placeholder 2">
            <a:extLst>
              <a:ext uri="{FF2B5EF4-FFF2-40B4-BE49-F238E27FC236}">
                <a16:creationId xmlns:a16="http://schemas.microsoft.com/office/drawing/2014/main" id="{024BCB49-ECCA-4E9A-71CA-91F536C3C574}"/>
              </a:ext>
            </a:extLst>
          </p:cNvPr>
          <p:cNvSpPr>
            <a:spLocks noGrp="1"/>
          </p:cNvSpPr>
          <p:nvPr>
            <p:ph idx="1"/>
          </p:nvPr>
        </p:nvSpPr>
        <p:spPr>
          <a:xfrm>
            <a:off x="1141412" y="1849438"/>
            <a:ext cx="4479925" cy="4365095"/>
          </a:xfrm>
        </p:spPr>
        <p:txBody>
          <a:bodyPr>
            <a:normAutofit/>
          </a:bodyPr>
          <a:lstStyle/>
          <a:p>
            <a:pPr marL="0" indent="0">
              <a:lnSpc>
                <a:spcPct val="110000"/>
              </a:lnSpc>
              <a:buNone/>
            </a:pPr>
            <a:r>
              <a:rPr lang="en-US" sz="1900" dirty="0"/>
              <a:t>Our sense of touch is the third sense that we rely heavily on to immerse ourselves into our environment, be it the physical world or virtual world.</a:t>
            </a:r>
          </a:p>
          <a:p>
            <a:pPr>
              <a:lnSpc>
                <a:spcPct val="110000"/>
              </a:lnSpc>
            </a:pPr>
            <a:r>
              <a:rPr lang="en-US" sz="1900" dirty="0"/>
              <a:t>When you walk, you expect to feel pressure on your feet.</a:t>
            </a:r>
          </a:p>
          <a:p>
            <a:pPr>
              <a:lnSpc>
                <a:spcPct val="110000"/>
              </a:lnSpc>
            </a:pPr>
            <a:r>
              <a:rPr lang="en-US" sz="1900" dirty="0"/>
              <a:t>When you grab something, you expect to be met with resistance that causes your hand to curl around the object.</a:t>
            </a:r>
          </a:p>
          <a:p>
            <a:pPr>
              <a:lnSpc>
                <a:spcPct val="110000"/>
              </a:lnSpc>
            </a:pPr>
            <a:r>
              <a:rPr lang="en-US" sz="1900" dirty="0"/>
              <a:t>When you lean against a wall, you expect to be stopped from falling.</a:t>
            </a:r>
          </a:p>
        </p:txBody>
      </p:sp>
      <p:pic>
        <p:nvPicPr>
          <p:cNvPr id="4" name="Picture 3">
            <a:extLst>
              <a:ext uri="{FF2B5EF4-FFF2-40B4-BE49-F238E27FC236}">
                <a16:creationId xmlns:a16="http://schemas.microsoft.com/office/drawing/2014/main" id="{EFF5001F-CE12-7F0D-0E2B-C4ADAA97BA00}"/>
              </a:ext>
            </a:extLst>
          </p:cNvPr>
          <p:cNvPicPr>
            <a:picLocks noChangeAspect="1"/>
          </p:cNvPicPr>
          <p:nvPr/>
        </p:nvPicPr>
        <p:blipFill>
          <a:blip r:embed="rId4"/>
          <a:stretch>
            <a:fillRect/>
          </a:stretch>
        </p:blipFill>
        <p:spPr>
          <a:xfrm>
            <a:off x="6096000" y="1881947"/>
            <a:ext cx="5456279" cy="3069156"/>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66698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B942B-5A7C-D028-4BC3-AFC2EDA65B43}"/>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CE8CA4E4-2291-37C3-8EA8-AA8540E8ADB8}"/>
              </a:ext>
            </a:extLst>
          </p:cNvPr>
          <p:cNvSpPr>
            <a:spLocks noGrp="1"/>
          </p:cNvSpPr>
          <p:nvPr>
            <p:ph idx="1"/>
          </p:nvPr>
        </p:nvSpPr>
        <p:spPr>
          <a:xfrm>
            <a:off x="1141412" y="1970314"/>
            <a:ext cx="9905999" cy="4746172"/>
          </a:xfrm>
        </p:spPr>
        <p:txBody>
          <a:bodyPr>
            <a:normAutofit fontScale="92500" lnSpcReduction="20000"/>
          </a:bodyPr>
          <a:lstStyle/>
          <a:p>
            <a:r>
              <a:rPr lang="en-US" dirty="0"/>
              <a:t>Current commercially available technology fails to solve every issue that occurs with regards to immersing ourselves with our sense of touch, some causing more issues than they solve.</a:t>
            </a:r>
          </a:p>
          <a:p>
            <a:r>
              <a:rPr lang="en-US" dirty="0"/>
              <a:t>Track pads allow you to walk in the virtual world while being stationary in the real world, but devices that enable this restrict other movements that you could otherwise make.</a:t>
            </a:r>
          </a:p>
          <a:p>
            <a:r>
              <a:rPr lang="en-US" dirty="0"/>
              <a:t>Hand tracking gloves can simulate resistance in such a way that your hands curl around a virtual object, but not only are you wearing gloves, but you cannot feel the texture of the object you are virtually grabbing.</a:t>
            </a:r>
          </a:p>
          <a:p>
            <a:r>
              <a:rPr lang="en-US" dirty="0"/>
              <a:t>Creating a virtual environment catered to a physical room will enable users to lean against walls, but the experience of leaning on walls will be limited to that specific room with a specific program.</a:t>
            </a:r>
          </a:p>
        </p:txBody>
      </p:sp>
    </p:spTree>
    <p:extLst>
      <p:ext uri="{BB962C8B-B14F-4D97-AF65-F5344CB8AC3E}">
        <p14:creationId xmlns:p14="http://schemas.microsoft.com/office/powerpoint/2010/main" val="1192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9BC5-2853-6E67-951E-569BCD0772DA}"/>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FF9543EB-8218-3FDB-8DA1-9BFE487B10DB}"/>
              </a:ext>
            </a:extLst>
          </p:cNvPr>
          <p:cNvSpPr>
            <a:spLocks noGrp="1"/>
          </p:cNvSpPr>
          <p:nvPr>
            <p:ph idx="1"/>
          </p:nvPr>
        </p:nvSpPr>
        <p:spPr>
          <a:xfrm>
            <a:off x="1141412" y="2249487"/>
            <a:ext cx="9905999" cy="3989995"/>
          </a:xfrm>
        </p:spPr>
        <p:txBody>
          <a:bodyPr>
            <a:normAutofit lnSpcReduction="10000"/>
          </a:bodyPr>
          <a:lstStyle/>
          <a:p>
            <a:r>
              <a:rPr lang="en-US" dirty="0"/>
              <a:t>There are no current technologies that can perfectly simulate our sense of touch, and commercial devices only immerse their user in specific touch-based experiences while restricting others.</a:t>
            </a:r>
          </a:p>
          <a:p>
            <a:r>
              <a:rPr lang="en-US" dirty="0"/>
              <a:t>While focusing on a specific experience with touch-based devices one can be immersed, but after extended use, even easily immersed users will desire the feeling of textures.</a:t>
            </a:r>
          </a:p>
          <a:p>
            <a:r>
              <a:rPr lang="en-US" dirty="0"/>
              <a:t>Until research on direct connections with the brain is completed and technology enables such research to become commercially available, our sense of touch hinders us from achieving full-dive virtual reality.</a:t>
            </a:r>
          </a:p>
        </p:txBody>
      </p:sp>
    </p:spTree>
    <p:extLst>
      <p:ext uri="{BB962C8B-B14F-4D97-AF65-F5344CB8AC3E}">
        <p14:creationId xmlns:p14="http://schemas.microsoft.com/office/powerpoint/2010/main" val="4716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71C11-C6F3-26BA-223A-9A331417E06A}"/>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86A4149F-2A5D-3762-A2D9-C524DF188C55}"/>
              </a:ext>
            </a:extLst>
          </p:cNvPr>
          <p:cNvSpPr>
            <a:spLocks noGrp="1"/>
          </p:cNvSpPr>
          <p:nvPr>
            <p:ph idx="1"/>
          </p:nvPr>
        </p:nvSpPr>
        <p:spPr>
          <a:xfrm>
            <a:off x="1141412" y="2249487"/>
            <a:ext cx="9905999" cy="3879170"/>
          </a:xfrm>
        </p:spPr>
        <p:txBody>
          <a:bodyPr>
            <a:normAutofit/>
          </a:bodyPr>
          <a:lstStyle/>
          <a:p>
            <a:pPr marL="0" indent="0">
              <a:buNone/>
            </a:pPr>
            <a:r>
              <a:rPr lang="en-US" dirty="0"/>
              <a:t>Our sense of smell is arguably one of two senses that we take for granted at times, though it will contribute to human immersion in a full-dive setting.</a:t>
            </a:r>
          </a:p>
          <a:p>
            <a:r>
              <a:rPr lang="en-US" dirty="0"/>
              <a:t>Thanks to our advances in technology and society, I argue that we use our sense of smell to determine whether food will taste to our liking more than we use it to determine whether a toxic substance is leaking nearby.</a:t>
            </a:r>
          </a:p>
          <a:p>
            <a:r>
              <a:rPr lang="en-US" dirty="0"/>
              <a:t>The sense of smell is not as important for us as any other living species that can share the sense of smell, and so there hasn’t been a rush to produce devices that utilize our sense of smell.</a:t>
            </a:r>
          </a:p>
        </p:txBody>
      </p:sp>
    </p:spTree>
    <p:extLst>
      <p:ext uri="{BB962C8B-B14F-4D97-AF65-F5344CB8AC3E}">
        <p14:creationId xmlns:p14="http://schemas.microsoft.com/office/powerpoint/2010/main" val="29636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A5F690-F8D2-768E-BEE1-A53BED824EE8}"/>
              </a:ext>
            </a:extLst>
          </p:cNvPr>
          <p:cNvSpPr>
            <a:spLocks noGrp="1"/>
          </p:cNvSpPr>
          <p:nvPr>
            <p:ph type="title"/>
          </p:nvPr>
        </p:nvSpPr>
        <p:spPr>
          <a:xfrm>
            <a:off x="1141413" y="618518"/>
            <a:ext cx="4459286" cy="1478570"/>
          </a:xfrm>
        </p:spPr>
        <p:txBody>
          <a:bodyPr>
            <a:normAutofit/>
          </a:bodyPr>
          <a:lstStyle/>
          <a:p>
            <a:r>
              <a:rPr lang="en-US" sz="3200"/>
              <a:t>Method</a:t>
            </a:r>
          </a:p>
        </p:txBody>
      </p:sp>
      <p:sp>
        <p:nvSpPr>
          <p:cNvPr id="3" name="Content Placeholder 2">
            <a:extLst>
              <a:ext uri="{FF2B5EF4-FFF2-40B4-BE49-F238E27FC236}">
                <a16:creationId xmlns:a16="http://schemas.microsoft.com/office/drawing/2014/main" id="{82C8F337-171C-669B-5184-CE491DA7C6F8}"/>
              </a:ext>
            </a:extLst>
          </p:cNvPr>
          <p:cNvSpPr>
            <a:spLocks noGrp="1"/>
          </p:cNvSpPr>
          <p:nvPr>
            <p:ph idx="1"/>
          </p:nvPr>
        </p:nvSpPr>
        <p:spPr>
          <a:xfrm>
            <a:off x="1141412" y="1816101"/>
            <a:ext cx="4459287" cy="4398432"/>
          </a:xfrm>
        </p:spPr>
        <p:txBody>
          <a:bodyPr>
            <a:normAutofit lnSpcReduction="10000"/>
          </a:bodyPr>
          <a:lstStyle/>
          <a:p>
            <a:r>
              <a:rPr lang="en-US" dirty="0"/>
              <a:t>“Scratch-n’-sniff” surfaces only emit one scent, which can immerse the user in that moment but not a moment longer.</a:t>
            </a:r>
          </a:p>
          <a:p>
            <a:r>
              <a:rPr lang="en-US" dirty="0"/>
              <a:t>“4D” attractions attempt to immerse consumers via a plethora of gadgets, including releasing scents on cue with events, but such scents are limited to specific scenarios.</a:t>
            </a:r>
          </a:p>
        </p:txBody>
      </p:sp>
      <p:pic>
        <p:nvPicPr>
          <p:cNvPr id="4" name="Picture 3" descr="Circle&#10;&#10;Description automatically generated">
            <a:extLst>
              <a:ext uri="{FF2B5EF4-FFF2-40B4-BE49-F238E27FC236}">
                <a16:creationId xmlns:a16="http://schemas.microsoft.com/office/drawing/2014/main" id="{F7DD9FFF-7ACC-AC82-F0AD-0184FD4F9D95}"/>
              </a:ext>
            </a:extLst>
          </p:cNvPr>
          <p:cNvPicPr>
            <a:picLocks noChangeAspect="1"/>
          </p:cNvPicPr>
          <p:nvPr/>
        </p:nvPicPr>
        <p:blipFill>
          <a:blip r:embed="rId4"/>
          <a:stretch>
            <a:fillRect/>
          </a:stretch>
        </p:blipFill>
        <p:spPr>
          <a:xfrm>
            <a:off x="6096000" y="688386"/>
            <a:ext cx="5456279" cy="545627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356876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B5C2CA6-B1FE-CA48-01CF-F36BDA190693}"/>
              </a:ext>
            </a:extLst>
          </p:cNvPr>
          <p:cNvSpPr>
            <a:spLocks noGrp="1"/>
          </p:cNvSpPr>
          <p:nvPr>
            <p:ph type="title"/>
          </p:nvPr>
        </p:nvSpPr>
        <p:spPr>
          <a:xfrm>
            <a:off x="1141413" y="618518"/>
            <a:ext cx="4459286" cy="1478570"/>
          </a:xfrm>
        </p:spPr>
        <p:txBody>
          <a:bodyPr>
            <a:normAutofit/>
          </a:bodyPr>
          <a:lstStyle/>
          <a:p>
            <a:r>
              <a:rPr lang="en-US" sz="3200"/>
              <a:t>Introduction</a:t>
            </a:r>
          </a:p>
        </p:txBody>
      </p:sp>
      <p:sp>
        <p:nvSpPr>
          <p:cNvPr id="3" name="Content Placeholder 2">
            <a:extLst>
              <a:ext uri="{FF2B5EF4-FFF2-40B4-BE49-F238E27FC236}">
                <a16:creationId xmlns:a16="http://schemas.microsoft.com/office/drawing/2014/main" id="{2D4F0698-298E-9A13-B04F-E8AF6C07606D}"/>
              </a:ext>
            </a:extLst>
          </p:cNvPr>
          <p:cNvSpPr>
            <a:spLocks noGrp="1"/>
          </p:cNvSpPr>
          <p:nvPr>
            <p:ph idx="1"/>
          </p:nvPr>
        </p:nvSpPr>
        <p:spPr>
          <a:xfrm>
            <a:off x="1141412" y="1801813"/>
            <a:ext cx="4641848" cy="4412720"/>
          </a:xfrm>
        </p:spPr>
        <p:txBody>
          <a:bodyPr>
            <a:normAutofit/>
          </a:bodyPr>
          <a:lstStyle/>
          <a:p>
            <a:pPr>
              <a:lnSpc>
                <a:spcPct val="110000"/>
              </a:lnSpc>
            </a:pPr>
            <a:r>
              <a:rPr lang="en-US" sz="2100" dirty="0"/>
              <a:t>Virtual Reality (VR) consists of technology that can immerse their users in a fully virtual world, primarily utilizing their sight and spatial controllers.</a:t>
            </a:r>
          </a:p>
          <a:p>
            <a:pPr>
              <a:lnSpc>
                <a:spcPct val="110000"/>
              </a:lnSpc>
            </a:pPr>
            <a:r>
              <a:rPr lang="en-US" sz="2100" dirty="0"/>
              <a:t>Technology that is commercially available serves its purpose with regards to immersing users via their sight, but this is merely scratching the surface of the immersion that virtual worlds can display to their inhabitants. </a:t>
            </a:r>
          </a:p>
        </p:txBody>
      </p:sp>
      <p:pic>
        <p:nvPicPr>
          <p:cNvPr id="4" name="Picture 3">
            <a:extLst>
              <a:ext uri="{FF2B5EF4-FFF2-40B4-BE49-F238E27FC236}">
                <a16:creationId xmlns:a16="http://schemas.microsoft.com/office/drawing/2014/main" id="{AD09643B-2104-D573-BE55-905B1E6FE47A}"/>
              </a:ext>
            </a:extLst>
          </p:cNvPr>
          <p:cNvPicPr>
            <a:picLocks noChangeAspect="1"/>
          </p:cNvPicPr>
          <p:nvPr/>
        </p:nvPicPr>
        <p:blipFill rotWithShape="1">
          <a:blip r:embed="rId4"/>
          <a:srcRect l="1135"/>
          <a:stretch/>
        </p:blipFill>
        <p:spPr>
          <a:xfrm>
            <a:off x="6157911" y="1534109"/>
            <a:ext cx="5394368" cy="376483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355498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47"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2D2FE4-C9C8-79C6-7DC6-AB10DAEE69C6}"/>
              </a:ext>
            </a:extLst>
          </p:cNvPr>
          <p:cNvSpPr>
            <a:spLocks noGrp="1"/>
          </p:cNvSpPr>
          <p:nvPr>
            <p:ph type="title"/>
          </p:nvPr>
        </p:nvSpPr>
        <p:spPr>
          <a:xfrm>
            <a:off x="1141413" y="618518"/>
            <a:ext cx="4459286" cy="1478570"/>
          </a:xfrm>
        </p:spPr>
        <p:txBody>
          <a:bodyPr>
            <a:normAutofit/>
          </a:bodyPr>
          <a:lstStyle/>
          <a:p>
            <a:r>
              <a:rPr lang="en-US" sz="3200"/>
              <a:t>Method</a:t>
            </a:r>
          </a:p>
        </p:txBody>
      </p:sp>
      <p:sp>
        <p:nvSpPr>
          <p:cNvPr id="3" name="Content Placeholder 2">
            <a:extLst>
              <a:ext uri="{FF2B5EF4-FFF2-40B4-BE49-F238E27FC236}">
                <a16:creationId xmlns:a16="http://schemas.microsoft.com/office/drawing/2014/main" id="{0CB95D2C-39EE-A118-07A5-6259DA94D56F}"/>
              </a:ext>
            </a:extLst>
          </p:cNvPr>
          <p:cNvSpPr>
            <a:spLocks noGrp="1"/>
          </p:cNvSpPr>
          <p:nvPr>
            <p:ph idx="1"/>
          </p:nvPr>
        </p:nvSpPr>
        <p:spPr>
          <a:xfrm>
            <a:off x="1101725" y="1932185"/>
            <a:ext cx="4459287" cy="3965046"/>
          </a:xfrm>
        </p:spPr>
        <p:txBody>
          <a:bodyPr>
            <a:normAutofit lnSpcReduction="10000"/>
          </a:bodyPr>
          <a:lstStyle/>
          <a:p>
            <a:r>
              <a:rPr lang="en-US" dirty="0"/>
              <a:t>Further research on sending scent-related signals to the brain must be done in order to immerse ourselves in the virtual world and achieve full-dive virtual reality, and such research must bear results that can be put to practice in devices that can interact with the brain.</a:t>
            </a:r>
          </a:p>
        </p:txBody>
      </p:sp>
      <p:pic>
        <p:nvPicPr>
          <p:cNvPr id="5" name="Picture 4" descr="Diagram&#10;&#10;Description automatically generated">
            <a:extLst>
              <a:ext uri="{FF2B5EF4-FFF2-40B4-BE49-F238E27FC236}">
                <a16:creationId xmlns:a16="http://schemas.microsoft.com/office/drawing/2014/main" id="{2F2E0D04-5C80-E844-823E-53EF569BBAEF}"/>
              </a:ext>
            </a:extLst>
          </p:cNvPr>
          <p:cNvPicPr>
            <a:picLocks noChangeAspect="1"/>
          </p:cNvPicPr>
          <p:nvPr/>
        </p:nvPicPr>
        <p:blipFill>
          <a:blip r:embed="rId4"/>
          <a:stretch>
            <a:fillRect/>
          </a:stretch>
        </p:blipFill>
        <p:spPr>
          <a:xfrm>
            <a:off x="6096000" y="1090787"/>
            <a:ext cx="5456279" cy="465147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49" name="Group 48">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0"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51"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2"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3"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4"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5"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6"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7"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8"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9"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0"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1"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62"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3"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4"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5"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6"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67"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8"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69"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0"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1"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2"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3"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4"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5"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76"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372489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76215-F513-FB0E-EAFB-96727A01D9AB}"/>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F6481451-CFED-14C7-0592-61FCA33D73AD}"/>
              </a:ext>
            </a:extLst>
          </p:cNvPr>
          <p:cNvSpPr>
            <a:spLocks noGrp="1"/>
          </p:cNvSpPr>
          <p:nvPr>
            <p:ph idx="1"/>
          </p:nvPr>
        </p:nvSpPr>
        <p:spPr/>
        <p:txBody>
          <a:bodyPr/>
          <a:lstStyle/>
          <a:p>
            <a:pPr marL="0" indent="0">
              <a:buNone/>
            </a:pPr>
            <a:r>
              <a:rPr lang="en-US" dirty="0"/>
              <a:t>Arguably our least used of the five senses, our sense of taste can enhance our immersion in the virtual world but may not be necessary in most scenarios.</a:t>
            </a:r>
          </a:p>
          <a:p>
            <a:r>
              <a:rPr lang="en-US" dirty="0"/>
              <a:t>In an average day, we use our sense of taste while eating, drinking, and passively use it to taste our saliva.</a:t>
            </a:r>
          </a:p>
          <a:p>
            <a:r>
              <a:rPr lang="en-US" dirty="0"/>
              <a:t>It is less likely that we will attempt to put anything in our mouths or lick objects in the virtual world than in the physical world, but the moment that one attempts to do so in the virtual world will lose their immersion instantly.</a:t>
            </a:r>
          </a:p>
        </p:txBody>
      </p:sp>
    </p:spTree>
    <p:extLst>
      <p:ext uri="{BB962C8B-B14F-4D97-AF65-F5344CB8AC3E}">
        <p14:creationId xmlns:p14="http://schemas.microsoft.com/office/powerpoint/2010/main" val="40053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3"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F7D760-6A9A-94D9-18B3-DAB1D5F605CC}"/>
              </a:ext>
            </a:extLst>
          </p:cNvPr>
          <p:cNvSpPr>
            <a:spLocks noGrp="1"/>
          </p:cNvSpPr>
          <p:nvPr>
            <p:ph type="title"/>
          </p:nvPr>
        </p:nvSpPr>
        <p:spPr>
          <a:xfrm>
            <a:off x="1141413" y="618518"/>
            <a:ext cx="4459286" cy="1478570"/>
          </a:xfrm>
        </p:spPr>
        <p:txBody>
          <a:bodyPr>
            <a:normAutofit/>
          </a:bodyPr>
          <a:lstStyle/>
          <a:p>
            <a:r>
              <a:rPr lang="en-US" sz="3200"/>
              <a:t>Method</a:t>
            </a:r>
          </a:p>
        </p:txBody>
      </p:sp>
      <p:sp>
        <p:nvSpPr>
          <p:cNvPr id="3" name="Content Placeholder 2">
            <a:extLst>
              <a:ext uri="{FF2B5EF4-FFF2-40B4-BE49-F238E27FC236}">
                <a16:creationId xmlns:a16="http://schemas.microsoft.com/office/drawing/2014/main" id="{CD1FEA91-5D0E-ADAC-5641-061B569D2DF5}"/>
              </a:ext>
            </a:extLst>
          </p:cNvPr>
          <p:cNvSpPr>
            <a:spLocks noGrp="1"/>
          </p:cNvSpPr>
          <p:nvPr>
            <p:ph idx="1"/>
          </p:nvPr>
        </p:nvSpPr>
        <p:spPr>
          <a:xfrm>
            <a:off x="1141412" y="1801813"/>
            <a:ext cx="4692319" cy="4412720"/>
          </a:xfrm>
        </p:spPr>
        <p:txBody>
          <a:bodyPr>
            <a:normAutofit fontScale="92500" lnSpcReduction="20000"/>
          </a:bodyPr>
          <a:lstStyle/>
          <a:p>
            <a:pPr>
              <a:lnSpc>
                <a:spcPct val="110000"/>
              </a:lnSpc>
            </a:pPr>
            <a:r>
              <a:rPr lang="en-US" dirty="0"/>
              <a:t>Gustatory technology has accomplished outputting five general taste sensations (salty, sweet, sour, bitter, and savory) but fail to create entirely unique tastes using the technology alone.</a:t>
            </a:r>
          </a:p>
          <a:p>
            <a:pPr>
              <a:lnSpc>
                <a:spcPct val="110000"/>
              </a:lnSpc>
            </a:pPr>
            <a:r>
              <a:rPr lang="en-US" dirty="0"/>
              <a:t>As it stands, current technology is incapable of perfecting tastes that would aid in immersing us in the virtual world, and thus full-dive virtual reality is currently restricted to any situation that does not involve the sense of taste. </a:t>
            </a:r>
          </a:p>
        </p:txBody>
      </p:sp>
      <p:pic>
        <p:nvPicPr>
          <p:cNvPr id="6" name="Picture 5">
            <a:extLst>
              <a:ext uri="{FF2B5EF4-FFF2-40B4-BE49-F238E27FC236}">
                <a16:creationId xmlns:a16="http://schemas.microsoft.com/office/drawing/2014/main" id="{D77B0675-ED3F-E559-276E-C444B0A69B8C}"/>
              </a:ext>
            </a:extLst>
          </p:cNvPr>
          <p:cNvPicPr>
            <a:picLocks noChangeAspect="1"/>
          </p:cNvPicPr>
          <p:nvPr/>
        </p:nvPicPr>
        <p:blipFill rotWithShape="1">
          <a:blip r:embed="rId4"/>
          <a:srcRect l="4807" t="7429" b="5439"/>
          <a:stretch/>
        </p:blipFill>
        <p:spPr>
          <a:xfrm>
            <a:off x="6358270" y="1093788"/>
            <a:ext cx="5194009" cy="475411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5" name="Group 14">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6"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7"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8"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3"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150081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E80F-BFCE-8821-5986-915DFA6A5276}"/>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8A4DEC5B-0BFD-E2E6-AE6B-A4092BC34BAC}"/>
              </a:ext>
            </a:extLst>
          </p:cNvPr>
          <p:cNvSpPr>
            <a:spLocks noGrp="1"/>
          </p:cNvSpPr>
          <p:nvPr>
            <p:ph idx="1"/>
          </p:nvPr>
        </p:nvSpPr>
        <p:spPr>
          <a:xfrm>
            <a:off x="1141412" y="2249486"/>
            <a:ext cx="9905999" cy="3989996"/>
          </a:xfrm>
        </p:spPr>
        <p:txBody>
          <a:bodyPr>
            <a:normAutofit lnSpcReduction="10000"/>
          </a:bodyPr>
          <a:lstStyle/>
          <a:p>
            <a:r>
              <a:rPr lang="en-US" dirty="0"/>
              <a:t>As stated earlier, further research on sending and receiving signals to and from the brain can circumvent this issue, though future discoveries may change this.</a:t>
            </a:r>
          </a:p>
          <a:p>
            <a:r>
              <a:rPr lang="en-US" dirty="0"/>
              <a:t>Our overall sense of taste works in tandem with our sense of touch and smell, being manipulated by the texture of the entity in our mouth and what we are currently smelling.</a:t>
            </a:r>
          </a:p>
          <a:p>
            <a:r>
              <a:rPr lang="en-US" dirty="0"/>
              <a:t>I believe that with enough research on our sense of smell and touch, we may inadvertently make a discovery with our sense of taste as well, but only time will tell.</a:t>
            </a:r>
          </a:p>
        </p:txBody>
      </p:sp>
    </p:spTree>
    <p:extLst>
      <p:ext uri="{BB962C8B-B14F-4D97-AF65-F5344CB8AC3E}">
        <p14:creationId xmlns:p14="http://schemas.microsoft.com/office/powerpoint/2010/main" val="157843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B15B8-8E3E-32C9-638B-3729EDF6A773}"/>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7308E692-555C-9DBD-B5FF-9E67F2C21C20}"/>
              </a:ext>
            </a:extLst>
          </p:cNvPr>
          <p:cNvSpPr>
            <a:spLocks noGrp="1"/>
          </p:cNvSpPr>
          <p:nvPr>
            <p:ph idx="1"/>
          </p:nvPr>
        </p:nvSpPr>
        <p:spPr>
          <a:xfrm>
            <a:off x="1141412" y="2249486"/>
            <a:ext cx="9905999" cy="4076885"/>
          </a:xfrm>
        </p:spPr>
        <p:txBody>
          <a:bodyPr>
            <a:normAutofit/>
          </a:bodyPr>
          <a:lstStyle/>
          <a:p>
            <a:pPr marL="0" indent="0">
              <a:buNone/>
            </a:pPr>
            <a:r>
              <a:rPr lang="en-US" dirty="0"/>
              <a:t>In a hypothetical scenario where humanity has solved the issue of incorporating the five senses into virtual world technology, we will enter a new era where the virtual world begins to flourish more than it ever has.</a:t>
            </a:r>
          </a:p>
          <a:p>
            <a:r>
              <a:rPr lang="en-US" dirty="0"/>
              <a:t>However, there are still a few aspects of the human experience that must be addressed, or else a prolonged dive into the virtual world will eventually lose its initial burst of immersive awe.</a:t>
            </a:r>
          </a:p>
          <a:p>
            <a:r>
              <a:rPr lang="en-US" dirty="0"/>
              <a:t>One such issue is our emotions and emotional triggers, things that make us feel human.</a:t>
            </a:r>
          </a:p>
        </p:txBody>
      </p:sp>
    </p:spTree>
    <p:extLst>
      <p:ext uri="{BB962C8B-B14F-4D97-AF65-F5344CB8AC3E}">
        <p14:creationId xmlns:p14="http://schemas.microsoft.com/office/powerpoint/2010/main" val="26044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7ACA44-2D69-E911-C1C1-F789A777A102}"/>
              </a:ext>
            </a:extLst>
          </p:cNvPr>
          <p:cNvSpPr>
            <a:spLocks noGrp="1"/>
          </p:cNvSpPr>
          <p:nvPr>
            <p:ph type="title"/>
          </p:nvPr>
        </p:nvSpPr>
        <p:spPr>
          <a:xfrm>
            <a:off x="1141413" y="618518"/>
            <a:ext cx="4459286" cy="1478570"/>
          </a:xfrm>
        </p:spPr>
        <p:txBody>
          <a:bodyPr>
            <a:normAutofit/>
          </a:bodyPr>
          <a:lstStyle/>
          <a:p>
            <a:r>
              <a:rPr lang="en-US" sz="3200" dirty="0"/>
              <a:t>Method</a:t>
            </a:r>
          </a:p>
        </p:txBody>
      </p:sp>
      <p:sp>
        <p:nvSpPr>
          <p:cNvPr id="3" name="Content Placeholder 2">
            <a:extLst>
              <a:ext uri="{FF2B5EF4-FFF2-40B4-BE49-F238E27FC236}">
                <a16:creationId xmlns:a16="http://schemas.microsoft.com/office/drawing/2014/main" id="{37E5D579-7546-422D-40C3-40F0845918B8}"/>
              </a:ext>
            </a:extLst>
          </p:cNvPr>
          <p:cNvSpPr>
            <a:spLocks noGrp="1"/>
          </p:cNvSpPr>
          <p:nvPr>
            <p:ph idx="1"/>
          </p:nvPr>
        </p:nvSpPr>
        <p:spPr>
          <a:xfrm>
            <a:off x="1141412" y="1816101"/>
            <a:ext cx="4816474" cy="4398432"/>
          </a:xfrm>
        </p:spPr>
        <p:txBody>
          <a:bodyPr>
            <a:normAutofit fontScale="92500" lnSpcReduction="10000"/>
          </a:bodyPr>
          <a:lstStyle/>
          <a:p>
            <a:pPr>
              <a:lnSpc>
                <a:spcPct val="110000"/>
              </a:lnSpc>
            </a:pPr>
            <a:r>
              <a:rPr lang="en-US" dirty="0"/>
              <a:t>Fear plays a role in our everyday lives, from the fear of the unknown to fight or flight situations.</a:t>
            </a:r>
          </a:p>
          <a:p>
            <a:pPr>
              <a:lnSpc>
                <a:spcPct val="110000"/>
              </a:lnSpc>
            </a:pPr>
            <a:r>
              <a:rPr lang="en-US" dirty="0"/>
              <a:t>Our senses must be incorporated in such a way that danger feels like it will result in negative consequences.</a:t>
            </a:r>
          </a:p>
          <a:p>
            <a:pPr>
              <a:lnSpc>
                <a:spcPct val="110000"/>
              </a:lnSpc>
            </a:pPr>
            <a:r>
              <a:rPr lang="en-US" dirty="0"/>
              <a:t>In a combat-oriented situation, feeling a pinch in your arm when it is damaged can seem immersive, but numbing the limb and impairing its movement will feel more realistic, enhancing immersion even further.</a:t>
            </a:r>
          </a:p>
        </p:txBody>
      </p:sp>
      <p:pic>
        <p:nvPicPr>
          <p:cNvPr id="4" name="Picture 3">
            <a:extLst>
              <a:ext uri="{FF2B5EF4-FFF2-40B4-BE49-F238E27FC236}">
                <a16:creationId xmlns:a16="http://schemas.microsoft.com/office/drawing/2014/main" id="{5993DDB2-3341-BECA-C9BB-9E796A4D5339}"/>
              </a:ext>
            </a:extLst>
          </p:cNvPr>
          <p:cNvPicPr>
            <a:picLocks noChangeAspect="1"/>
          </p:cNvPicPr>
          <p:nvPr/>
        </p:nvPicPr>
        <p:blipFill rotWithShape="1">
          <a:blip r:embed="rId4"/>
          <a:srcRect l="8699" t="3939" r="10504" b="3482"/>
          <a:stretch/>
        </p:blipFill>
        <p:spPr>
          <a:xfrm>
            <a:off x="6570661" y="903288"/>
            <a:ext cx="4408490" cy="505142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1149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2F1AA-7826-4F88-E2F5-3FDEBD12EBFA}"/>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33EB154E-A45F-D6D1-118D-F3F2F6F5A62D}"/>
              </a:ext>
            </a:extLst>
          </p:cNvPr>
          <p:cNvSpPr>
            <a:spLocks noGrp="1"/>
          </p:cNvSpPr>
          <p:nvPr>
            <p:ph idx="1"/>
          </p:nvPr>
        </p:nvSpPr>
        <p:spPr>
          <a:xfrm>
            <a:off x="1141412" y="2097088"/>
            <a:ext cx="9905999" cy="4324977"/>
          </a:xfrm>
        </p:spPr>
        <p:txBody>
          <a:bodyPr>
            <a:normAutofit fontScale="92500" lnSpcReduction="20000"/>
          </a:bodyPr>
          <a:lstStyle/>
          <a:p>
            <a:r>
              <a:rPr lang="en-US" dirty="0"/>
              <a:t>A virtual world that caters to our instincts can enhance immersion as well, such as providing cues that make us passively use our senses.</a:t>
            </a:r>
          </a:p>
          <a:p>
            <a:r>
              <a:rPr lang="en-US" dirty="0"/>
              <a:t>An example is feeling the warmth of an entity that is close to you but out of view, even if you would not know that entity is there otherwise.</a:t>
            </a:r>
          </a:p>
          <a:p>
            <a:r>
              <a:rPr lang="en-US" dirty="0"/>
              <a:t>Smelling a scent that originates from a distant location that has been carried to you by the wind, being unable to feel and move a limb that is not present and being affected by the weather are other examples of ways that full-dive virtual reality can further immerse the user that is not immediately apparent.</a:t>
            </a:r>
          </a:p>
          <a:p>
            <a:r>
              <a:rPr lang="en-US" dirty="0"/>
              <a:t>Once sufficient research has been conducted that will strip humans of their senses in the physical world and project them to the virtual world, and vice versa, full-dive virtual reality can be achieved.</a:t>
            </a:r>
          </a:p>
        </p:txBody>
      </p:sp>
    </p:spTree>
    <p:extLst>
      <p:ext uri="{BB962C8B-B14F-4D97-AF65-F5344CB8AC3E}">
        <p14:creationId xmlns:p14="http://schemas.microsoft.com/office/powerpoint/2010/main" val="116760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080" name="Rectangle 3079">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1"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3074" name="Picture 2" descr="Wireframe Landscape Vector Art, Icons, and Graphics for Free Download">
            <a:extLst>
              <a:ext uri="{FF2B5EF4-FFF2-40B4-BE49-F238E27FC236}">
                <a16:creationId xmlns:a16="http://schemas.microsoft.com/office/drawing/2014/main" id="{27BADFCD-906E-C0CE-5E35-62EE92B7DBC5}"/>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3680" r="7457"/>
          <a:stretch/>
        </p:blipFill>
        <p:spPr bwMode="auto">
          <a:xfrm>
            <a:off x="3611" y="10"/>
            <a:ext cx="1218838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3083" name="Group 3082">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3084"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85" name="Group 3084">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105"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106"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107"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8"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86" name="Group 3085">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099"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100"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101"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2"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103"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4"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3087" name="Group 3086">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3095"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096"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097"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8"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88" name="Group 3087">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3089"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090"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091"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2"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093"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4"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5B1E4CA4-3270-BBC3-5970-AEF9F70A76CE}"/>
              </a:ext>
            </a:extLst>
          </p:cNvPr>
          <p:cNvSpPr>
            <a:spLocks noGrp="1"/>
          </p:cNvSpPr>
          <p:nvPr>
            <p:ph type="title"/>
          </p:nvPr>
        </p:nvSpPr>
        <p:spPr>
          <a:xfrm>
            <a:off x="1143001" y="1007533"/>
            <a:ext cx="9905998" cy="1092200"/>
          </a:xfrm>
        </p:spPr>
        <p:txBody>
          <a:bodyPr>
            <a:normAutofit/>
          </a:bodyPr>
          <a:lstStyle/>
          <a:p>
            <a:pPr algn="ctr"/>
            <a:r>
              <a:rPr lang="en-US" dirty="0"/>
              <a:t>Method</a:t>
            </a:r>
            <a:endParaRPr lang="en-US"/>
          </a:p>
        </p:txBody>
      </p:sp>
      <p:sp>
        <p:nvSpPr>
          <p:cNvPr id="3" name="Content Placeholder 2">
            <a:extLst>
              <a:ext uri="{FF2B5EF4-FFF2-40B4-BE49-F238E27FC236}">
                <a16:creationId xmlns:a16="http://schemas.microsoft.com/office/drawing/2014/main" id="{55FC974B-C94C-F6E8-A4C1-15168F8B5E0A}"/>
              </a:ext>
            </a:extLst>
          </p:cNvPr>
          <p:cNvSpPr>
            <a:spLocks noGrp="1"/>
          </p:cNvSpPr>
          <p:nvPr>
            <p:ph idx="1"/>
          </p:nvPr>
        </p:nvSpPr>
        <p:spPr>
          <a:xfrm>
            <a:off x="1143001" y="2252134"/>
            <a:ext cx="9905999" cy="3454399"/>
          </a:xfrm>
        </p:spPr>
        <p:txBody>
          <a:bodyPr anchor="ctr">
            <a:normAutofit fontScale="92500"/>
          </a:bodyPr>
          <a:lstStyle/>
          <a:p>
            <a:pPr marL="0" indent="0">
              <a:buNone/>
            </a:pPr>
            <a:r>
              <a:rPr lang="en-US" sz="2800" dirty="0"/>
              <a:t>On top of our five senses and how they can be manipulated, there are aspects of a virtual world that, if matched with the physical world, can lead to even greater immersion in the full-dive virtual world.</a:t>
            </a:r>
          </a:p>
          <a:p>
            <a:pPr marL="0" indent="0">
              <a:buNone/>
            </a:pPr>
            <a:r>
              <a:rPr lang="en-US" sz="2800" dirty="0"/>
              <a:t>If a virtual world lacks these aspects, it may not break immersion for the user, but adding these features will enhance the realism of the virtual world so that it is indistinguishable from the physical world.</a:t>
            </a:r>
          </a:p>
        </p:txBody>
      </p:sp>
    </p:spTree>
    <p:extLst>
      <p:ext uri="{BB962C8B-B14F-4D97-AF65-F5344CB8AC3E}">
        <p14:creationId xmlns:p14="http://schemas.microsoft.com/office/powerpoint/2010/main" val="15689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080" name="Rectangle 3079">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1"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3074" name="Picture 2" descr="Wireframe Landscape Vector Art, Icons, and Graphics for Free Download">
            <a:extLst>
              <a:ext uri="{FF2B5EF4-FFF2-40B4-BE49-F238E27FC236}">
                <a16:creationId xmlns:a16="http://schemas.microsoft.com/office/drawing/2014/main" id="{27BADFCD-906E-C0CE-5E35-62EE92B7DBC5}"/>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3680" r="7457"/>
          <a:stretch/>
        </p:blipFill>
        <p:spPr bwMode="auto">
          <a:xfrm>
            <a:off x="3611" y="10"/>
            <a:ext cx="1218838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3083" name="Group 3082">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3084"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85" name="Group 3084">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105"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106"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107"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8"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86" name="Group 3085">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099"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100"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101"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2"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103"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4"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3087" name="Group 3086">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3095"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096"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097"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8"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88" name="Group 3087">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3089"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090"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091"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2"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093"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4"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5B1E4CA4-3270-BBC3-5970-AEF9F70A76CE}"/>
              </a:ext>
            </a:extLst>
          </p:cNvPr>
          <p:cNvSpPr>
            <a:spLocks noGrp="1"/>
          </p:cNvSpPr>
          <p:nvPr>
            <p:ph type="title"/>
          </p:nvPr>
        </p:nvSpPr>
        <p:spPr>
          <a:xfrm>
            <a:off x="1143001" y="1007533"/>
            <a:ext cx="9905998" cy="1092200"/>
          </a:xfrm>
        </p:spPr>
        <p:txBody>
          <a:bodyPr>
            <a:normAutofit/>
          </a:bodyPr>
          <a:lstStyle/>
          <a:p>
            <a:pPr algn="ctr"/>
            <a:r>
              <a:rPr lang="en-US" dirty="0"/>
              <a:t>Method</a:t>
            </a:r>
            <a:endParaRPr lang="en-US"/>
          </a:p>
        </p:txBody>
      </p:sp>
      <p:sp>
        <p:nvSpPr>
          <p:cNvPr id="3" name="Content Placeholder 2">
            <a:extLst>
              <a:ext uri="{FF2B5EF4-FFF2-40B4-BE49-F238E27FC236}">
                <a16:creationId xmlns:a16="http://schemas.microsoft.com/office/drawing/2014/main" id="{55FC974B-C94C-F6E8-A4C1-15168F8B5E0A}"/>
              </a:ext>
            </a:extLst>
          </p:cNvPr>
          <p:cNvSpPr>
            <a:spLocks noGrp="1"/>
          </p:cNvSpPr>
          <p:nvPr>
            <p:ph idx="1"/>
          </p:nvPr>
        </p:nvSpPr>
        <p:spPr>
          <a:xfrm>
            <a:off x="1143001" y="2252134"/>
            <a:ext cx="9905999" cy="3454399"/>
          </a:xfrm>
        </p:spPr>
        <p:txBody>
          <a:bodyPr anchor="ctr">
            <a:normAutofit/>
          </a:bodyPr>
          <a:lstStyle/>
          <a:p>
            <a:pPr marL="0" indent="0" algn="just">
              <a:buNone/>
            </a:pPr>
            <a:r>
              <a:rPr lang="en-US" sz="2800" dirty="0"/>
              <a:t>Entities should be unable to clip through any other entity unless it is known to be a hologram or other intangible object.</a:t>
            </a:r>
          </a:p>
          <a:p>
            <a:pPr marL="0" indent="0" algn="just">
              <a:buNone/>
            </a:pPr>
            <a:r>
              <a:rPr lang="en-US" sz="2800" dirty="0"/>
              <a:t>Instead, entities and surfaces should abide by the laws of physics, such as Newton’s laws of motion.</a:t>
            </a:r>
          </a:p>
        </p:txBody>
      </p:sp>
    </p:spTree>
    <p:extLst>
      <p:ext uri="{BB962C8B-B14F-4D97-AF65-F5344CB8AC3E}">
        <p14:creationId xmlns:p14="http://schemas.microsoft.com/office/powerpoint/2010/main" val="247630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080" name="Rectangle 3079">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1"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3074" name="Picture 2" descr="Wireframe Landscape Vector Art, Icons, and Graphics for Free Download">
            <a:extLst>
              <a:ext uri="{FF2B5EF4-FFF2-40B4-BE49-F238E27FC236}">
                <a16:creationId xmlns:a16="http://schemas.microsoft.com/office/drawing/2014/main" id="{27BADFCD-906E-C0CE-5E35-62EE92B7DBC5}"/>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3680" r="7457"/>
          <a:stretch/>
        </p:blipFill>
        <p:spPr bwMode="auto">
          <a:xfrm>
            <a:off x="3611" y="10"/>
            <a:ext cx="1218838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3083" name="Group 3082">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3084"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85" name="Group 3084">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105"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106"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107"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8"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86" name="Group 3085">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099"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100"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101"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2"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103"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4"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3087" name="Group 3086">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3095"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096"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097"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8"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88" name="Group 3087">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3089"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090"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091"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2"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093"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4"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5B1E4CA4-3270-BBC3-5970-AEF9F70A76CE}"/>
              </a:ext>
            </a:extLst>
          </p:cNvPr>
          <p:cNvSpPr>
            <a:spLocks noGrp="1"/>
          </p:cNvSpPr>
          <p:nvPr>
            <p:ph type="title"/>
          </p:nvPr>
        </p:nvSpPr>
        <p:spPr>
          <a:xfrm>
            <a:off x="1143001" y="1007533"/>
            <a:ext cx="9905998" cy="1092200"/>
          </a:xfrm>
        </p:spPr>
        <p:txBody>
          <a:bodyPr>
            <a:normAutofit/>
          </a:bodyPr>
          <a:lstStyle/>
          <a:p>
            <a:pPr algn="ctr"/>
            <a:r>
              <a:rPr lang="en-US" dirty="0"/>
              <a:t>Method</a:t>
            </a:r>
            <a:endParaRPr lang="en-US"/>
          </a:p>
        </p:txBody>
      </p:sp>
      <p:sp>
        <p:nvSpPr>
          <p:cNvPr id="3" name="Content Placeholder 2">
            <a:extLst>
              <a:ext uri="{FF2B5EF4-FFF2-40B4-BE49-F238E27FC236}">
                <a16:creationId xmlns:a16="http://schemas.microsoft.com/office/drawing/2014/main" id="{55FC974B-C94C-F6E8-A4C1-15168F8B5E0A}"/>
              </a:ext>
            </a:extLst>
          </p:cNvPr>
          <p:cNvSpPr>
            <a:spLocks noGrp="1"/>
          </p:cNvSpPr>
          <p:nvPr>
            <p:ph idx="1"/>
          </p:nvPr>
        </p:nvSpPr>
        <p:spPr>
          <a:xfrm>
            <a:off x="1143001" y="1981201"/>
            <a:ext cx="9905999" cy="4015563"/>
          </a:xfrm>
        </p:spPr>
        <p:txBody>
          <a:bodyPr anchor="ctr">
            <a:normAutofit lnSpcReduction="10000"/>
          </a:bodyPr>
          <a:lstStyle/>
          <a:p>
            <a:pPr marL="0" indent="0" algn="just">
              <a:buNone/>
            </a:pPr>
            <a:r>
              <a:rPr lang="en-US" dirty="0"/>
              <a:t>Unlike teleconferences, chat rooms, and any other current form of group calls, the full-dive virtual world must feature an advanced proximity-based communication.</a:t>
            </a:r>
          </a:p>
          <a:p>
            <a:pPr marL="0" indent="0" algn="just">
              <a:buNone/>
            </a:pPr>
            <a:r>
              <a:rPr lang="en-US" dirty="0"/>
              <a:t>Depending on your distance to and from sources of sound, your voice should be louder or quieter.</a:t>
            </a:r>
          </a:p>
          <a:p>
            <a:pPr marL="0" indent="0" algn="just">
              <a:buNone/>
            </a:pPr>
            <a:r>
              <a:rPr lang="en-US" dirty="0"/>
              <a:t>This distance must be varied based on several conditions, such as objects between the speaker and listener, the characteristics of said objects, the movement of sound waves bouncing off surfaces, and the condition of the listener’s ears.</a:t>
            </a:r>
          </a:p>
        </p:txBody>
      </p:sp>
    </p:spTree>
    <p:extLst>
      <p:ext uri="{BB962C8B-B14F-4D97-AF65-F5344CB8AC3E}">
        <p14:creationId xmlns:p14="http://schemas.microsoft.com/office/powerpoint/2010/main" val="318278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BB81C-1CE2-9C7A-411B-B1B19CBFE96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6E274273-384B-C003-B41A-E1EB4D980045}"/>
              </a:ext>
            </a:extLst>
          </p:cNvPr>
          <p:cNvSpPr>
            <a:spLocks noGrp="1"/>
          </p:cNvSpPr>
          <p:nvPr>
            <p:ph idx="1"/>
          </p:nvPr>
        </p:nvSpPr>
        <p:spPr/>
        <p:txBody>
          <a:bodyPr>
            <a:normAutofit fontScale="92500" lnSpcReduction="20000"/>
          </a:bodyPr>
          <a:lstStyle/>
          <a:p>
            <a:r>
              <a:rPr lang="en-US" dirty="0"/>
              <a:t>Technology that is currently being researched pertain to at least one subcategory of VR, that being augmented reality (AR), mixed reality (MR), extended reality (XR), and full-dive virtual reality.</a:t>
            </a:r>
          </a:p>
          <a:p>
            <a:r>
              <a:rPr lang="en-US" dirty="0"/>
              <a:t>AR projects virtual assets onto the physical world, though the virtual assets cannot interact with physical objects directly.</a:t>
            </a:r>
          </a:p>
          <a:p>
            <a:r>
              <a:rPr lang="en-US" dirty="0"/>
              <a:t>MR attempts to merge the virtual world and physical world, enabling virtual and physical objects to interact with one another.</a:t>
            </a:r>
          </a:p>
          <a:p>
            <a:r>
              <a:rPr lang="en-US" dirty="0"/>
              <a:t>XR is an umbrella term that blankets other terms pertaining to the virtual world, including but limited to VR, AR, MR, and XR.</a:t>
            </a:r>
          </a:p>
        </p:txBody>
      </p:sp>
    </p:spTree>
    <p:extLst>
      <p:ext uri="{BB962C8B-B14F-4D97-AF65-F5344CB8AC3E}">
        <p14:creationId xmlns:p14="http://schemas.microsoft.com/office/powerpoint/2010/main" val="398843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080" name="Rectangle 3079">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1"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3074" name="Picture 2" descr="Wireframe Landscape Vector Art, Icons, and Graphics for Free Download">
            <a:extLst>
              <a:ext uri="{FF2B5EF4-FFF2-40B4-BE49-F238E27FC236}">
                <a16:creationId xmlns:a16="http://schemas.microsoft.com/office/drawing/2014/main" id="{27BADFCD-906E-C0CE-5E35-62EE92B7DBC5}"/>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3680" r="7457"/>
          <a:stretch/>
        </p:blipFill>
        <p:spPr bwMode="auto">
          <a:xfrm>
            <a:off x="3611" y="10"/>
            <a:ext cx="1218838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3083" name="Group 3082">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3084"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85" name="Group 3084">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105"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106"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107"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8"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86" name="Group 3085">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099"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100"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101"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2"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103"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4"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3087" name="Group 3086">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3095"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096"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097"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8"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88" name="Group 3087">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3089"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090"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091"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2"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093"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4"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5B1E4CA4-3270-BBC3-5970-AEF9F70A76CE}"/>
              </a:ext>
            </a:extLst>
          </p:cNvPr>
          <p:cNvSpPr>
            <a:spLocks noGrp="1"/>
          </p:cNvSpPr>
          <p:nvPr>
            <p:ph type="title"/>
          </p:nvPr>
        </p:nvSpPr>
        <p:spPr>
          <a:xfrm>
            <a:off x="1143001" y="1007533"/>
            <a:ext cx="9905998" cy="1092200"/>
          </a:xfrm>
        </p:spPr>
        <p:txBody>
          <a:bodyPr>
            <a:normAutofit/>
          </a:bodyPr>
          <a:lstStyle/>
          <a:p>
            <a:pPr algn="ctr"/>
            <a:r>
              <a:rPr lang="en-US" dirty="0"/>
              <a:t>Method</a:t>
            </a:r>
            <a:endParaRPr lang="en-US"/>
          </a:p>
        </p:txBody>
      </p:sp>
      <p:sp>
        <p:nvSpPr>
          <p:cNvPr id="3" name="Content Placeholder 2">
            <a:extLst>
              <a:ext uri="{FF2B5EF4-FFF2-40B4-BE49-F238E27FC236}">
                <a16:creationId xmlns:a16="http://schemas.microsoft.com/office/drawing/2014/main" id="{55FC974B-C94C-F6E8-A4C1-15168F8B5E0A}"/>
              </a:ext>
            </a:extLst>
          </p:cNvPr>
          <p:cNvSpPr>
            <a:spLocks noGrp="1"/>
          </p:cNvSpPr>
          <p:nvPr>
            <p:ph idx="1"/>
          </p:nvPr>
        </p:nvSpPr>
        <p:spPr>
          <a:xfrm>
            <a:off x="1143001" y="2252134"/>
            <a:ext cx="9905999" cy="3454399"/>
          </a:xfrm>
        </p:spPr>
        <p:txBody>
          <a:bodyPr anchor="ctr">
            <a:normAutofit/>
          </a:bodyPr>
          <a:lstStyle/>
          <a:p>
            <a:pPr marL="0" indent="0" algn="just">
              <a:buNone/>
            </a:pPr>
            <a:r>
              <a:rPr lang="en-US" dirty="0"/>
              <a:t>Artificial intelligence (AI), if present, must be advanced enough to lack issues that arise with any non-playable characters (NPC) in a constructed environment.</a:t>
            </a:r>
          </a:p>
          <a:p>
            <a:pPr marL="0" indent="0" algn="just">
              <a:buNone/>
            </a:pPr>
            <a:r>
              <a:rPr lang="en-US" dirty="0"/>
              <a:t>Players that notice an NPC walking in place, getting stuck on an object, moving in unnatural ways, lacking proper emotions and expressions, lacking the adaptability to respond to complicated questions, or otherwise being inhuman can break immersion.</a:t>
            </a:r>
          </a:p>
        </p:txBody>
      </p:sp>
    </p:spTree>
    <p:extLst>
      <p:ext uri="{BB962C8B-B14F-4D97-AF65-F5344CB8AC3E}">
        <p14:creationId xmlns:p14="http://schemas.microsoft.com/office/powerpoint/2010/main" val="345929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3080" name="Rectangle 3079">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1"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3074" name="Picture 2" descr="Wireframe Landscape Vector Art, Icons, and Graphics for Free Download">
            <a:extLst>
              <a:ext uri="{FF2B5EF4-FFF2-40B4-BE49-F238E27FC236}">
                <a16:creationId xmlns:a16="http://schemas.microsoft.com/office/drawing/2014/main" id="{27BADFCD-906E-C0CE-5E35-62EE92B7DBC5}"/>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3680" r="7457"/>
          <a:stretch/>
        </p:blipFill>
        <p:spPr bwMode="auto">
          <a:xfrm>
            <a:off x="3611" y="10"/>
            <a:ext cx="1218838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3083" name="Group 3082">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3084"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85" name="Group 3084">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105"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106"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107"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8"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86" name="Group 3085">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099"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100"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101"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2"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103"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04"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3087" name="Group 3086">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3095"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096"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097"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8"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3088" name="Group 3087">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3089"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090"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091"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2"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093"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094"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5B1E4CA4-3270-BBC3-5970-AEF9F70A76CE}"/>
              </a:ext>
            </a:extLst>
          </p:cNvPr>
          <p:cNvSpPr>
            <a:spLocks noGrp="1"/>
          </p:cNvSpPr>
          <p:nvPr>
            <p:ph type="title"/>
          </p:nvPr>
        </p:nvSpPr>
        <p:spPr>
          <a:xfrm>
            <a:off x="1143001" y="1007533"/>
            <a:ext cx="9905998" cy="1092200"/>
          </a:xfrm>
        </p:spPr>
        <p:txBody>
          <a:bodyPr>
            <a:normAutofit/>
          </a:bodyPr>
          <a:lstStyle/>
          <a:p>
            <a:pPr algn="ctr"/>
            <a:r>
              <a:rPr lang="en-US" dirty="0"/>
              <a:t>Method</a:t>
            </a:r>
            <a:endParaRPr lang="en-US"/>
          </a:p>
        </p:txBody>
      </p:sp>
      <p:sp>
        <p:nvSpPr>
          <p:cNvPr id="3" name="Content Placeholder 2">
            <a:extLst>
              <a:ext uri="{FF2B5EF4-FFF2-40B4-BE49-F238E27FC236}">
                <a16:creationId xmlns:a16="http://schemas.microsoft.com/office/drawing/2014/main" id="{55FC974B-C94C-F6E8-A4C1-15168F8B5E0A}"/>
              </a:ext>
            </a:extLst>
          </p:cNvPr>
          <p:cNvSpPr>
            <a:spLocks noGrp="1"/>
          </p:cNvSpPr>
          <p:nvPr>
            <p:ph idx="1"/>
          </p:nvPr>
        </p:nvSpPr>
        <p:spPr>
          <a:xfrm>
            <a:off x="1143001" y="2252134"/>
            <a:ext cx="9905999" cy="3454399"/>
          </a:xfrm>
        </p:spPr>
        <p:txBody>
          <a:bodyPr anchor="ctr">
            <a:normAutofit/>
          </a:bodyPr>
          <a:lstStyle/>
          <a:p>
            <a:pPr marL="0" indent="0" algn="just">
              <a:buNone/>
            </a:pPr>
            <a:r>
              <a:rPr lang="en-US" dirty="0"/>
              <a:t>There are countless factors that contribute to the overall immersion of virtual worlds, but there are some features that must be included that can take away from the total immersion of the full-dive virtual world.</a:t>
            </a:r>
          </a:p>
          <a:p>
            <a:pPr marL="0" indent="0" algn="just">
              <a:buNone/>
            </a:pPr>
            <a:r>
              <a:rPr lang="en-US" dirty="0"/>
              <a:t>An example is a system menu that changes settings and enables the user to “log off” of the full-dive virtual world, else the user would be unable to return to the physical world without external assistance.</a:t>
            </a:r>
          </a:p>
        </p:txBody>
      </p:sp>
    </p:spTree>
    <p:extLst>
      <p:ext uri="{BB962C8B-B14F-4D97-AF65-F5344CB8AC3E}">
        <p14:creationId xmlns:p14="http://schemas.microsoft.com/office/powerpoint/2010/main" val="13329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943033B-4BCF-686C-7749-74075B9F998D}"/>
              </a:ext>
            </a:extLst>
          </p:cNvPr>
          <p:cNvSpPr>
            <a:spLocks noGrp="1"/>
          </p:cNvSpPr>
          <p:nvPr>
            <p:ph type="title"/>
          </p:nvPr>
        </p:nvSpPr>
        <p:spPr>
          <a:xfrm>
            <a:off x="1141413" y="618518"/>
            <a:ext cx="4459286" cy="1478570"/>
          </a:xfrm>
        </p:spPr>
        <p:txBody>
          <a:bodyPr>
            <a:normAutofit/>
          </a:bodyPr>
          <a:lstStyle/>
          <a:p>
            <a:r>
              <a:rPr lang="en-US" sz="3200"/>
              <a:t>Results</a:t>
            </a:r>
          </a:p>
        </p:txBody>
      </p:sp>
      <p:sp>
        <p:nvSpPr>
          <p:cNvPr id="3" name="Content Placeholder 2">
            <a:extLst>
              <a:ext uri="{FF2B5EF4-FFF2-40B4-BE49-F238E27FC236}">
                <a16:creationId xmlns:a16="http://schemas.microsoft.com/office/drawing/2014/main" id="{D47D5AAC-61EF-5DA2-4CA1-C70CDF7462A0}"/>
              </a:ext>
            </a:extLst>
          </p:cNvPr>
          <p:cNvSpPr>
            <a:spLocks noGrp="1"/>
          </p:cNvSpPr>
          <p:nvPr>
            <p:ph idx="1"/>
          </p:nvPr>
        </p:nvSpPr>
        <p:spPr>
          <a:xfrm>
            <a:off x="1141412" y="1801813"/>
            <a:ext cx="4687888" cy="4662781"/>
          </a:xfrm>
        </p:spPr>
        <p:txBody>
          <a:bodyPr>
            <a:noAutofit/>
          </a:bodyPr>
          <a:lstStyle/>
          <a:p>
            <a:pPr marL="0" indent="0">
              <a:lnSpc>
                <a:spcPct val="100000"/>
              </a:lnSpc>
              <a:buNone/>
            </a:pPr>
            <a:r>
              <a:rPr lang="en-US" sz="2000" dirty="0"/>
              <a:t>It is currently not possible to achieve full-dive virtual reality.</a:t>
            </a:r>
          </a:p>
          <a:p>
            <a:pPr>
              <a:lnSpc>
                <a:spcPct val="100000"/>
              </a:lnSpc>
            </a:pPr>
            <a:r>
              <a:rPr lang="en-US" sz="2000" dirty="0"/>
              <a:t>With current technology, our senses of sight and sound are being utilized enough to immerse humans, but further improvement needs to be researched.</a:t>
            </a:r>
          </a:p>
          <a:p>
            <a:pPr>
              <a:lnSpc>
                <a:spcPct val="100000"/>
              </a:lnSpc>
            </a:pPr>
            <a:r>
              <a:rPr lang="en-US" sz="2000" dirty="0"/>
              <a:t>Our senses of touch and taste are being researched, but current devices catered to these senses come with significant drawbacks.</a:t>
            </a:r>
          </a:p>
          <a:p>
            <a:pPr>
              <a:lnSpc>
                <a:spcPct val="100000"/>
              </a:lnSpc>
            </a:pPr>
            <a:r>
              <a:rPr lang="en-US" sz="2000" dirty="0"/>
              <a:t>Our sense of taste is also being researched and no device exists that utilize the sense of taste properly. </a:t>
            </a:r>
          </a:p>
        </p:txBody>
      </p:sp>
      <p:pic>
        <p:nvPicPr>
          <p:cNvPr id="4" name="Picture 3">
            <a:extLst>
              <a:ext uri="{FF2B5EF4-FFF2-40B4-BE49-F238E27FC236}">
                <a16:creationId xmlns:a16="http://schemas.microsoft.com/office/drawing/2014/main" id="{1BA6C362-31BE-550C-A1E8-08D9A940981A}"/>
              </a:ext>
            </a:extLst>
          </p:cNvPr>
          <p:cNvPicPr>
            <a:picLocks noChangeAspect="1"/>
          </p:cNvPicPr>
          <p:nvPr/>
        </p:nvPicPr>
        <p:blipFill rotWithShape="1">
          <a:blip r:embed="rId4"/>
          <a:srcRect l="3579" t="2051" b="3776"/>
          <a:stretch/>
        </p:blipFill>
        <p:spPr>
          <a:xfrm>
            <a:off x="6291262" y="1611313"/>
            <a:ext cx="5261017" cy="3545478"/>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246053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C327-DE4B-1AA1-60BA-0B1670561251}"/>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F18875C8-96E6-7B9C-2812-F08208AB0B2F}"/>
              </a:ext>
            </a:extLst>
          </p:cNvPr>
          <p:cNvSpPr>
            <a:spLocks noGrp="1"/>
          </p:cNvSpPr>
          <p:nvPr>
            <p:ph idx="1"/>
          </p:nvPr>
        </p:nvSpPr>
        <p:spPr/>
        <p:txBody>
          <a:bodyPr/>
          <a:lstStyle/>
          <a:p>
            <a:r>
              <a:rPr lang="en-US" dirty="0"/>
              <a:t>Human emotions and instincts must be incorporated in the virtual world to achieve full-dive, but they cannot be properly incorporated without the five senses being present.</a:t>
            </a:r>
          </a:p>
          <a:p>
            <a:r>
              <a:rPr lang="en-US" dirty="0"/>
              <a:t>The laws of physics that apply to the physical world and other logical features can also be applied to the virtual world to further enhance immersion, though full-dive must be achieved on a fundamental level before they make a substantial difference in the grand scheme of the virtual world.</a:t>
            </a:r>
          </a:p>
        </p:txBody>
      </p:sp>
    </p:spTree>
    <p:extLst>
      <p:ext uri="{BB962C8B-B14F-4D97-AF65-F5344CB8AC3E}">
        <p14:creationId xmlns:p14="http://schemas.microsoft.com/office/powerpoint/2010/main" val="365990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71BF8-BAA1-C0AA-980A-04B91BBB137B}"/>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93BB2A98-75FA-6714-A6EC-497C73BF2C05}"/>
              </a:ext>
            </a:extLst>
          </p:cNvPr>
          <p:cNvSpPr>
            <a:spLocks noGrp="1"/>
          </p:cNvSpPr>
          <p:nvPr>
            <p:ph idx="1"/>
          </p:nvPr>
        </p:nvSpPr>
        <p:spPr>
          <a:xfrm>
            <a:off x="1141412" y="2249486"/>
            <a:ext cx="9905999" cy="3736643"/>
          </a:xfrm>
        </p:spPr>
        <p:txBody>
          <a:bodyPr>
            <a:normAutofit fontScale="92500" lnSpcReduction="20000"/>
          </a:bodyPr>
          <a:lstStyle/>
          <a:p>
            <a:r>
              <a:rPr lang="en-US" sz="2800" dirty="0"/>
              <a:t>To properly achieve full-dive virtual reality, the five senses must be researched extensively, especially the sense of touch.</a:t>
            </a:r>
          </a:p>
          <a:p>
            <a:r>
              <a:rPr lang="en-US" sz="2800" dirty="0"/>
              <a:t>Technology that makes proper use of all five senses must be invented, and the resulting devices must have minimal drawbacks, else immersion can be broken in certain situations.</a:t>
            </a:r>
          </a:p>
          <a:p>
            <a:r>
              <a:rPr lang="en-US" sz="2800" dirty="0"/>
              <a:t>With our current knowledge, making direct connections with the brain to input and output data will be more efficient than creating external gadgets that collaborate to make a pod of sorts to achieve full-dive.</a:t>
            </a:r>
          </a:p>
        </p:txBody>
      </p:sp>
    </p:spTree>
    <p:extLst>
      <p:ext uri="{BB962C8B-B14F-4D97-AF65-F5344CB8AC3E}">
        <p14:creationId xmlns:p14="http://schemas.microsoft.com/office/powerpoint/2010/main" val="306913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1A66-75B2-A222-2F68-640CFE4B869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CFE2B102-4646-58A5-4450-0F9DFA2A5C9E}"/>
              </a:ext>
            </a:extLst>
          </p:cNvPr>
          <p:cNvSpPr>
            <a:spLocks noGrp="1"/>
          </p:cNvSpPr>
          <p:nvPr>
            <p:ph idx="1"/>
          </p:nvPr>
        </p:nvSpPr>
        <p:spPr>
          <a:xfrm>
            <a:off x="1141412" y="2249486"/>
            <a:ext cx="9905999" cy="3736643"/>
          </a:xfrm>
        </p:spPr>
        <p:txBody>
          <a:bodyPr>
            <a:normAutofit lnSpcReduction="10000"/>
          </a:bodyPr>
          <a:lstStyle/>
          <a:p>
            <a:r>
              <a:rPr lang="en-US" sz="2800" dirty="0"/>
              <a:t>Once the five senses are successfully incorporated into full-dive technology, we must build a virtual world that not only enables us to use our senses as freely as in the physical world, but also be logical enough to be indistinguishable from the real world.</a:t>
            </a:r>
          </a:p>
          <a:p>
            <a:r>
              <a:rPr lang="en-US" sz="2800" dirty="0"/>
              <a:t>This will take an immense amount of power and research. Current pursuits of VR, AR, MR, and XR contribute to this cause, directly or indirectly.</a:t>
            </a:r>
          </a:p>
        </p:txBody>
      </p:sp>
    </p:spTree>
    <p:extLst>
      <p:ext uri="{BB962C8B-B14F-4D97-AF65-F5344CB8AC3E}">
        <p14:creationId xmlns:p14="http://schemas.microsoft.com/office/powerpoint/2010/main" val="408496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A group of people in a room with a stage and lights&#10;&#10;Description automatically generated with low confidence">
            <a:extLst>
              <a:ext uri="{FF2B5EF4-FFF2-40B4-BE49-F238E27FC236}">
                <a16:creationId xmlns:a16="http://schemas.microsoft.com/office/drawing/2014/main" id="{9B1E315E-7B95-F4E2-5D6E-466C2C710A02}"/>
              </a:ext>
            </a:extLst>
          </p:cNvPr>
          <p:cNvPicPr>
            <a:picLocks noChangeAspect="1"/>
          </p:cNvPicPr>
          <p:nvPr/>
        </p:nvPicPr>
        <p:blipFill rotWithShape="1">
          <a:blip r:embed="rId4">
            <a:alphaModFix/>
          </a:blip>
          <a:srcRect t="12083"/>
          <a:stretch/>
        </p:blipFill>
        <p:spPr>
          <a:xfrm>
            <a:off x="3611" y="10"/>
            <a:ext cx="12188389" cy="6857990"/>
          </a:xfrm>
          <a:prstGeom prst="rect">
            <a:avLst/>
          </a:prstGeom>
        </p:spPr>
      </p:pic>
      <p:grpSp>
        <p:nvGrpSpPr>
          <p:cNvPr id="13" name="Group 12">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14"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5"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6"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7"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8"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16" name="Group 15">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9"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0"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1"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2"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3"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4"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17" name="Group 16">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7"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8"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18" name="Group 17">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9"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0"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1"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2"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3"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4"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437A8050-B8C8-57B7-2A68-0CC21E32AB87}"/>
              </a:ext>
            </a:extLst>
          </p:cNvPr>
          <p:cNvSpPr>
            <a:spLocks noGrp="1"/>
          </p:cNvSpPr>
          <p:nvPr>
            <p:ph type="title"/>
          </p:nvPr>
        </p:nvSpPr>
        <p:spPr>
          <a:xfrm>
            <a:off x="1143001" y="1007533"/>
            <a:ext cx="9905998" cy="1092200"/>
          </a:xfrm>
        </p:spPr>
        <p:txBody>
          <a:bodyPr>
            <a:normAutofit/>
          </a:bodyPr>
          <a:lstStyle/>
          <a:p>
            <a:pPr algn="ctr"/>
            <a:r>
              <a:rPr lang="en-US" dirty="0"/>
              <a:t>Discussion</a:t>
            </a:r>
            <a:endParaRPr lang="en-US"/>
          </a:p>
        </p:txBody>
      </p:sp>
      <p:sp>
        <p:nvSpPr>
          <p:cNvPr id="3" name="Content Placeholder 2">
            <a:extLst>
              <a:ext uri="{FF2B5EF4-FFF2-40B4-BE49-F238E27FC236}">
                <a16:creationId xmlns:a16="http://schemas.microsoft.com/office/drawing/2014/main" id="{C66B86F4-DBF7-0705-9747-266926A89201}"/>
              </a:ext>
            </a:extLst>
          </p:cNvPr>
          <p:cNvSpPr>
            <a:spLocks noGrp="1"/>
          </p:cNvSpPr>
          <p:nvPr>
            <p:ph idx="1"/>
          </p:nvPr>
        </p:nvSpPr>
        <p:spPr>
          <a:xfrm>
            <a:off x="1143001" y="2252134"/>
            <a:ext cx="9905999" cy="3454399"/>
          </a:xfrm>
        </p:spPr>
        <p:txBody>
          <a:bodyPr anchor="ctr">
            <a:normAutofit/>
          </a:bodyPr>
          <a:lstStyle/>
          <a:p>
            <a:pPr marL="0" indent="0">
              <a:buNone/>
            </a:pPr>
            <a:r>
              <a:rPr lang="en-US" sz="2800" dirty="0"/>
              <a:t>With full-dive virtual reality achieved, humanity will enter a new era pertaining to the virtual world.</a:t>
            </a:r>
          </a:p>
          <a:p>
            <a:pPr marL="0" indent="0">
              <a:buNone/>
            </a:pPr>
            <a:r>
              <a:rPr lang="en-US" sz="2800" dirty="0"/>
              <a:t>Traditional VR will become obsolete, much the same as how flip phones became obsolete as smartphones became more affordable.</a:t>
            </a:r>
          </a:p>
          <a:p>
            <a:pPr marL="0" indent="0">
              <a:buNone/>
            </a:pPr>
            <a:r>
              <a:rPr lang="en-US" sz="2800" dirty="0"/>
              <a:t>AR will rise in its place, and existing devices and structures will continue to incorporate AR in more ways.</a:t>
            </a:r>
          </a:p>
        </p:txBody>
      </p:sp>
    </p:spTree>
    <p:extLst>
      <p:ext uri="{BB962C8B-B14F-4D97-AF65-F5344CB8AC3E}">
        <p14:creationId xmlns:p14="http://schemas.microsoft.com/office/powerpoint/2010/main" val="156187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A group of people in a room with a stage and lights&#10;&#10;Description automatically generated with low confidence">
            <a:extLst>
              <a:ext uri="{FF2B5EF4-FFF2-40B4-BE49-F238E27FC236}">
                <a16:creationId xmlns:a16="http://schemas.microsoft.com/office/drawing/2014/main" id="{9B1E315E-7B95-F4E2-5D6E-466C2C710A02}"/>
              </a:ext>
            </a:extLst>
          </p:cNvPr>
          <p:cNvPicPr>
            <a:picLocks noChangeAspect="1"/>
          </p:cNvPicPr>
          <p:nvPr/>
        </p:nvPicPr>
        <p:blipFill rotWithShape="1">
          <a:blip r:embed="rId4">
            <a:alphaModFix/>
          </a:blip>
          <a:srcRect t="12083"/>
          <a:stretch/>
        </p:blipFill>
        <p:spPr>
          <a:xfrm>
            <a:off x="3611" y="10"/>
            <a:ext cx="12188389" cy="6857990"/>
          </a:xfrm>
          <a:prstGeom prst="rect">
            <a:avLst/>
          </a:prstGeom>
        </p:spPr>
      </p:pic>
      <p:grpSp>
        <p:nvGrpSpPr>
          <p:cNvPr id="13" name="Group 12">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14"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5"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6"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7"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8"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16" name="Group 15">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9"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0"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1"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2"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3"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4"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17" name="Group 16">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7"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8"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18" name="Group 17">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9"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0"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1"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2"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3"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4"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437A8050-B8C8-57B7-2A68-0CC21E32AB87}"/>
              </a:ext>
            </a:extLst>
          </p:cNvPr>
          <p:cNvSpPr>
            <a:spLocks noGrp="1"/>
          </p:cNvSpPr>
          <p:nvPr>
            <p:ph type="title"/>
          </p:nvPr>
        </p:nvSpPr>
        <p:spPr>
          <a:xfrm>
            <a:off x="1143001" y="1007533"/>
            <a:ext cx="9905998" cy="1092200"/>
          </a:xfrm>
        </p:spPr>
        <p:txBody>
          <a:bodyPr>
            <a:normAutofit/>
          </a:bodyPr>
          <a:lstStyle/>
          <a:p>
            <a:pPr algn="ctr"/>
            <a:r>
              <a:rPr lang="en-US" dirty="0"/>
              <a:t>Discussion</a:t>
            </a:r>
            <a:endParaRPr lang="en-US"/>
          </a:p>
        </p:txBody>
      </p:sp>
      <p:sp>
        <p:nvSpPr>
          <p:cNvPr id="3" name="Content Placeholder 2">
            <a:extLst>
              <a:ext uri="{FF2B5EF4-FFF2-40B4-BE49-F238E27FC236}">
                <a16:creationId xmlns:a16="http://schemas.microsoft.com/office/drawing/2014/main" id="{C66B86F4-DBF7-0705-9747-266926A89201}"/>
              </a:ext>
            </a:extLst>
          </p:cNvPr>
          <p:cNvSpPr>
            <a:spLocks noGrp="1"/>
          </p:cNvSpPr>
          <p:nvPr>
            <p:ph idx="1"/>
          </p:nvPr>
        </p:nvSpPr>
        <p:spPr>
          <a:xfrm>
            <a:off x="1143001" y="2252134"/>
            <a:ext cx="9905999" cy="3454399"/>
          </a:xfrm>
        </p:spPr>
        <p:txBody>
          <a:bodyPr anchor="ctr">
            <a:normAutofit fontScale="92500" lnSpcReduction="10000"/>
          </a:bodyPr>
          <a:lstStyle/>
          <a:p>
            <a:pPr marL="0" indent="0">
              <a:buNone/>
            </a:pPr>
            <a:r>
              <a:rPr lang="en-US" sz="2800" dirty="0"/>
              <a:t>MR will also rise to relevance, and with proper planning, full-dive VR and MR may be bridged through various applications.</a:t>
            </a:r>
          </a:p>
          <a:p>
            <a:pPr marL="0" indent="0">
              <a:buNone/>
            </a:pPr>
            <a:r>
              <a:rPr lang="en-US" sz="2800" dirty="0"/>
              <a:t>Society will be full of so much technology that it will be nigh impossible to avoid it, and the eldest living generation will consist of those who grew up with smartphones.</a:t>
            </a:r>
          </a:p>
          <a:p>
            <a:pPr marL="0" indent="0">
              <a:buNone/>
            </a:pPr>
            <a:r>
              <a:rPr lang="en-US" sz="2800" dirty="0"/>
              <a:t>Technology from past generations, such as the pen and paper, may become obsolete in favor for digital tablets and styluses.</a:t>
            </a:r>
          </a:p>
        </p:txBody>
      </p:sp>
    </p:spTree>
    <p:extLst>
      <p:ext uri="{BB962C8B-B14F-4D97-AF65-F5344CB8AC3E}">
        <p14:creationId xmlns:p14="http://schemas.microsoft.com/office/powerpoint/2010/main" val="204286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A group of people in a room with a stage and lights&#10;&#10;Description automatically generated with low confidence">
            <a:extLst>
              <a:ext uri="{FF2B5EF4-FFF2-40B4-BE49-F238E27FC236}">
                <a16:creationId xmlns:a16="http://schemas.microsoft.com/office/drawing/2014/main" id="{9B1E315E-7B95-F4E2-5D6E-466C2C710A02}"/>
              </a:ext>
            </a:extLst>
          </p:cNvPr>
          <p:cNvPicPr>
            <a:picLocks noChangeAspect="1"/>
          </p:cNvPicPr>
          <p:nvPr/>
        </p:nvPicPr>
        <p:blipFill rotWithShape="1">
          <a:blip r:embed="rId4">
            <a:alphaModFix/>
          </a:blip>
          <a:srcRect t="12083"/>
          <a:stretch/>
        </p:blipFill>
        <p:spPr>
          <a:xfrm>
            <a:off x="3611" y="10"/>
            <a:ext cx="12188389" cy="6857990"/>
          </a:xfrm>
          <a:prstGeom prst="rect">
            <a:avLst/>
          </a:prstGeom>
        </p:spPr>
      </p:pic>
      <p:grpSp>
        <p:nvGrpSpPr>
          <p:cNvPr id="13" name="Group 12">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14"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5"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6"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7"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8"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16" name="Group 15">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9"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0"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1"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2"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3"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4"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17" name="Group 16">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7"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8"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18" name="Group 17">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9"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0"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1"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2"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3"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4"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437A8050-B8C8-57B7-2A68-0CC21E32AB87}"/>
              </a:ext>
            </a:extLst>
          </p:cNvPr>
          <p:cNvSpPr>
            <a:spLocks noGrp="1"/>
          </p:cNvSpPr>
          <p:nvPr>
            <p:ph type="title"/>
          </p:nvPr>
        </p:nvSpPr>
        <p:spPr>
          <a:xfrm>
            <a:off x="1143001" y="1007533"/>
            <a:ext cx="9905998" cy="1092200"/>
          </a:xfrm>
        </p:spPr>
        <p:txBody>
          <a:bodyPr>
            <a:normAutofit/>
          </a:bodyPr>
          <a:lstStyle/>
          <a:p>
            <a:pPr algn="ctr"/>
            <a:r>
              <a:rPr lang="en-US" dirty="0"/>
              <a:t>Discussion</a:t>
            </a:r>
            <a:endParaRPr lang="en-US"/>
          </a:p>
        </p:txBody>
      </p:sp>
      <p:sp>
        <p:nvSpPr>
          <p:cNvPr id="3" name="Content Placeholder 2">
            <a:extLst>
              <a:ext uri="{FF2B5EF4-FFF2-40B4-BE49-F238E27FC236}">
                <a16:creationId xmlns:a16="http://schemas.microsoft.com/office/drawing/2014/main" id="{C66B86F4-DBF7-0705-9747-266926A89201}"/>
              </a:ext>
            </a:extLst>
          </p:cNvPr>
          <p:cNvSpPr>
            <a:spLocks noGrp="1"/>
          </p:cNvSpPr>
          <p:nvPr>
            <p:ph idx="1"/>
          </p:nvPr>
        </p:nvSpPr>
        <p:spPr>
          <a:xfrm>
            <a:off x="1143001" y="2252134"/>
            <a:ext cx="9905999" cy="3454399"/>
          </a:xfrm>
        </p:spPr>
        <p:txBody>
          <a:bodyPr anchor="ctr">
            <a:normAutofit/>
          </a:bodyPr>
          <a:lstStyle/>
          <a:p>
            <a:pPr marL="0" indent="0">
              <a:buNone/>
            </a:pPr>
            <a:r>
              <a:rPr lang="en-US" sz="2800" dirty="0"/>
              <a:t>Movies like Ready Player One depict a futuristic world that changed drastically as virtual worlds became mainstream, and while the drama in it is dramatized for entertainment purposes, it displays just how lucrative virtual worlds are seen today.</a:t>
            </a:r>
          </a:p>
          <a:p>
            <a:pPr marL="0" indent="0">
              <a:buNone/>
            </a:pPr>
            <a:r>
              <a:rPr lang="en-US" sz="2800" dirty="0"/>
              <a:t>The development of the Metaverse is a result of such intrigue, as every large tech company has at least acknowledged its existence. </a:t>
            </a:r>
          </a:p>
        </p:txBody>
      </p:sp>
    </p:spTree>
    <p:extLst>
      <p:ext uri="{BB962C8B-B14F-4D97-AF65-F5344CB8AC3E}">
        <p14:creationId xmlns:p14="http://schemas.microsoft.com/office/powerpoint/2010/main" val="113590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0B38558-5389-4817-936F-FD62560CAC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CCB252B9-42EF-4414-AA22-2A95C1819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9C2C800-C3E3-4317-A3CC-1558D71F14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A group of people in a room with a stage and lights&#10;&#10;Description automatically generated with low confidence">
            <a:extLst>
              <a:ext uri="{FF2B5EF4-FFF2-40B4-BE49-F238E27FC236}">
                <a16:creationId xmlns:a16="http://schemas.microsoft.com/office/drawing/2014/main" id="{9B1E315E-7B95-F4E2-5D6E-466C2C710A02}"/>
              </a:ext>
            </a:extLst>
          </p:cNvPr>
          <p:cNvPicPr>
            <a:picLocks noChangeAspect="1"/>
          </p:cNvPicPr>
          <p:nvPr/>
        </p:nvPicPr>
        <p:blipFill rotWithShape="1">
          <a:blip r:embed="rId4">
            <a:alphaModFix/>
          </a:blip>
          <a:srcRect t="12083"/>
          <a:stretch/>
        </p:blipFill>
        <p:spPr>
          <a:xfrm>
            <a:off x="3611" y="10"/>
            <a:ext cx="12188389" cy="6857990"/>
          </a:xfrm>
          <a:prstGeom prst="rect">
            <a:avLst/>
          </a:prstGeom>
        </p:spPr>
      </p:pic>
      <p:grpSp>
        <p:nvGrpSpPr>
          <p:cNvPr id="13" name="Group 12">
            <a:extLst>
              <a:ext uri="{FF2B5EF4-FFF2-40B4-BE49-F238E27FC236}">
                <a16:creationId xmlns:a16="http://schemas.microsoft.com/office/drawing/2014/main" id="{15502586-682B-4EDF-9515-674BB4E1CD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14" name="Round Diagonal Corner Rectangle 7">
              <a:extLst>
                <a:ext uri="{FF2B5EF4-FFF2-40B4-BE49-F238E27FC236}">
                  <a16:creationId xmlns:a16="http://schemas.microsoft.com/office/drawing/2014/main" id="{C4491F87-B86B-413A-ACCD-56525E533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04A25545-7FDA-465A-8546-9D927F8286F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5" name="Freeform 32">
                <a:extLst>
                  <a:ext uri="{FF2B5EF4-FFF2-40B4-BE49-F238E27FC236}">
                    <a16:creationId xmlns:a16="http://schemas.microsoft.com/office/drawing/2014/main" id="{0AC67F09-E0D9-410A-A4DE-72D31697E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6" name="Freeform 33">
                <a:extLst>
                  <a:ext uri="{FF2B5EF4-FFF2-40B4-BE49-F238E27FC236}">
                    <a16:creationId xmlns:a16="http://schemas.microsoft.com/office/drawing/2014/main" id="{B78F2FDE-85C9-4650-919F-C35464007D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7" name="Freeform 34">
                <a:extLst>
                  <a:ext uri="{FF2B5EF4-FFF2-40B4-BE49-F238E27FC236}">
                    <a16:creationId xmlns:a16="http://schemas.microsoft.com/office/drawing/2014/main" id="{57DD2F8B-5242-455C-B03F-E2F6B6732E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8" name="Freeform 37">
                <a:extLst>
                  <a:ext uri="{FF2B5EF4-FFF2-40B4-BE49-F238E27FC236}">
                    <a16:creationId xmlns:a16="http://schemas.microsoft.com/office/drawing/2014/main" id="{B8CE3E90-8A76-4CD5-B28C-D71FF3718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16" name="Group 15">
              <a:extLst>
                <a:ext uri="{FF2B5EF4-FFF2-40B4-BE49-F238E27FC236}">
                  <a16:creationId xmlns:a16="http://schemas.microsoft.com/office/drawing/2014/main" id="{4C374541-D033-4B72-A232-5461EEAD4D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29" name="Freeform 35">
                <a:extLst>
                  <a:ext uri="{FF2B5EF4-FFF2-40B4-BE49-F238E27FC236}">
                    <a16:creationId xmlns:a16="http://schemas.microsoft.com/office/drawing/2014/main" id="{94766BAB-FE6E-4247-886B-736F831FE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0" name="Freeform 36">
                <a:extLst>
                  <a:ext uri="{FF2B5EF4-FFF2-40B4-BE49-F238E27FC236}">
                    <a16:creationId xmlns:a16="http://schemas.microsoft.com/office/drawing/2014/main" id="{3C954FB2-C7A0-468C-8AD2-C278DCA642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1" name="Freeform 38">
                <a:extLst>
                  <a:ext uri="{FF2B5EF4-FFF2-40B4-BE49-F238E27FC236}">
                    <a16:creationId xmlns:a16="http://schemas.microsoft.com/office/drawing/2014/main" id="{F52FBFD5-A528-4DB8-A802-814A7E421D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2" name="Freeform 39">
                <a:extLst>
                  <a:ext uri="{FF2B5EF4-FFF2-40B4-BE49-F238E27FC236}">
                    <a16:creationId xmlns:a16="http://schemas.microsoft.com/office/drawing/2014/main" id="{E57CCB6D-72AF-4D41-8C6C-9750D43DC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3" name="Freeform 40">
                <a:extLst>
                  <a:ext uri="{FF2B5EF4-FFF2-40B4-BE49-F238E27FC236}">
                    <a16:creationId xmlns:a16="http://schemas.microsoft.com/office/drawing/2014/main" id="{19D203AA-CF94-405B-800C-0C79855218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4" name="Rectangle 41">
                <a:extLst>
                  <a:ext uri="{FF2B5EF4-FFF2-40B4-BE49-F238E27FC236}">
                    <a16:creationId xmlns:a16="http://schemas.microsoft.com/office/drawing/2014/main" id="{7D053665-E810-419F-9D63-2A54CB477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17" name="Group 16">
              <a:extLst>
                <a:ext uri="{FF2B5EF4-FFF2-40B4-BE49-F238E27FC236}">
                  <a16:creationId xmlns:a16="http://schemas.microsoft.com/office/drawing/2014/main" id="{DEAF6153-6BF6-448C-81C1-2817B0F7800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5" name="Freeform 32">
                <a:extLst>
                  <a:ext uri="{FF2B5EF4-FFF2-40B4-BE49-F238E27FC236}">
                    <a16:creationId xmlns:a16="http://schemas.microsoft.com/office/drawing/2014/main" id="{A7E0D3C0-552C-4741-AFBE-E665CEA06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6" name="Freeform 33">
                <a:extLst>
                  <a:ext uri="{FF2B5EF4-FFF2-40B4-BE49-F238E27FC236}">
                    <a16:creationId xmlns:a16="http://schemas.microsoft.com/office/drawing/2014/main" id="{CAF96EBF-4E74-4F88-BD05-A4AE1694A4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27" name="Freeform 34">
                <a:extLst>
                  <a:ext uri="{FF2B5EF4-FFF2-40B4-BE49-F238E27FC236}">
                    <a16:creationId xmlns:a16="http://schemas.microsoft.com/office/drawing/2014/main" id="{D49C51B9-E4E4-410D-8AAB-7E308A1D45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8" name="Freeform 37">
                <a:extLst>
                  <a:ext uri="{FF2B5EF4-FFF2-40B4-BE49-F238E27FC236}">
                    <a16:creationId xmlns:a16="http://schemas.microsoft.com/office/drawing/2014/main" id="{354F0627-1BD6-4455-967A-32DB31C82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18" name="Group 17">
              <a:extLst>
                <a:ext uri="{FF2B5EF4-FFF2-40B4-BE49-F238E27FC236}">
                  <a16:creationId xmlns:a16="http://schemas.microsoft.com/office/drawing/2014/main" id="{BC21AED9-0CB5-426C-A1C4-6EEB548050D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19" name="Freeform 35">
                <a:extLst>
                  <a:ext uri="{FF2B5EF4-FFF2-40B4-BE49-F238E27FC236}">
                    <a16:creationId xmlns:a16="http://schemas.microsoft.com/office/drawing/2014/main" id="{8D8A778B-9916-47AC-A28A-07F01A83F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0" name="Freeform 36">
                <a:extLst>
                  <a:ext uri="{FF2B5EF4-FFF2-40B4-BE49-F238E27FC236}">
                    <a16:creationId xmlns:a16="http://schemas.microsoft.com/office/drawing/2014/main" id="{65323B96-DF0E-463C-B290-C22D3C5532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1" name="Freeform 38">
                <a:extLst>
                  <a:ext uri="{FF2B5EF4-FFF2-40B4-BE49-F238E27FC236}">
                    <a16:creationId xmlns:a16="http://schemas.microsoft.com/office/drawing/2014/main" id="{65A0E255-1142-422E-A62A-5044177C5A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2" name="Freeform 39">
                <a:extLst>
                  <a:ext uri="{FF2B5EF4-FFF2-40B4-BE49-F238E27FC236}">
                    <a16:creationId xmlns:a16="http://schemas.microsoft.com/office/drawing/2014/main" id="{233A955D-DB0D-42F8-B490-E01FB9C45C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3" name="Freeform 40">
                <a:extLst>
                  <a:ext uri="{FF2B5EF4-FFF2-40B4-BE49-F238E27FC236}">
                    <a16:creationId xmlns:a16="http://schemas.microsoft.com/office/drawing/2014/main" id="{F0F0C29B-EB52-470C-AF64-FC54F5C250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4" name="Rectangle 41">
                <a:extLst>
                  <a:ext uri="{FF2B5EF4-FFF2-40B4-BE49-F238E27FC236}">
                    <a16:creationId xmlns:a16="http://schemas.microsoft.com/office/drawing/2014/main" id="{A6C0E942-454D-483D-84FB-89308C8F15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2" name="Title 1">
            <a:extLst>
              <a:ext uri="{FF2B5EF4-FFF2-40B4-BE49-F238E27FC236}">
                <a16:creationId xmlns:a16="http://schemas.microsoft.com/office/drawing/2014/main" id="{437A8050-B8C8-57B7-2A68-0CC21E32AB87}"/>
              </a:ext>
            </a:extLst>
          </p:cNvPr>
          <p:cNvSpPr>
            <a:spLocks noGrp="1"/>
          </p:cNvSpPr>
          <p:nvPr>
            <p:ph type="title"/>
          </p:nvPr>
        </p:nvSpPr>
        <p:spPr>
          <a:xfrm>
            <a:off x="1143001" y="1007533"/>
            <a:ext cx="9905998" cy="1092200"/>
          </a:xfrm>
        </p:spPr>
        <p:txBody>
          <a:bodyPr>
            <a:normAutofit/>
          </a:bodyPr>
          <a:lstStyle/>
          <a:p>
            <a:pPr algn="ctr"/>
            <a:r>
              <a:rPr lang="en-US" dirty="0"/>
              <a:t>Discussion</a:t>
            </a:r>
            <a:endParaRPr lang="en-US"/>
          </a:p>
        </p:txBody>
      </p:sp>
      <p:sp>
        <p:nvSpPr>
          <p:cNvPr id="3" name="Content Placeholder 2">
            <a:extLst>
              <a:ext uri="{FF2B5EF4-FFF2-40B4-BE49-F238E27FC236}">
                <a16:creationId xmlns:a16="http://schemas.microsoft.com/office/drawing/2014/main" id="{C66B86F4-DBF7-0705-9747-266926A89201}"/>
              </a:ext>
            </a:extLst>
          </p:cNvPr>
          <p:cNvSpPr>
            <a:spLocks noGrp="1"/>
          </p:cNvSpPr>
          <p:nvPr>
            <p:ph idx="1"/>
          </p:nvPr>
        </p:nvSpPr>
        <p:spPr>
          <a:xfrm>
            <a:off x="1143001" y="2252134"/>
            <a:ext cx="9905999" cy="3454399"/>
          </a:xfrm>
        </p:spPr>
        <p:txBody>
          <a:bodyPr anchor="ctr">
            <a:normAutofit fontScale="92500" lnSpcReduction="10000"/>
          </a:bodyPr>
          <a:lstStyle/>
          <a:p>
            <a:pPr marL="0" indent="0">
              <a:buNone/>
            </a:pPr>
            <a:r>
              <a:rPr lang="en-US" sz="2800" dirty="0"/>
              <a:t>Animated series like Sword Art Online depict a world that is being introduced to full-dive virtual reality, and putting the fictional conflicts aside, it displays the exponential growth of technology and diverse use and interest in the field of virtual worlds.</a:t>
            </a:r>
          </a:p>
          <a:p>
            <a:pPr marL="0" indent="0">
              <a:buNone/>
            </a:pPr>
            <a:r>
              <a:rPr lang="en-US" sz="2800" dirty="0"/>
              <a:t>Once a technological breakthrough has been achieved in our physical world, several other breakthroughs will occur at an increasing rate along with public interest in it.</a:t>
            </a:r>
          </a:p>
        </p:txBody>
      </p:sp>
    </p:spTree>
    <p:extLst>
      <p:ext uri="{BB962C8B-B14F-4D97-AF65-F5344CB8AC3E}">
        <p14:creationId xmlns:p14="http://schemas.microsoft.com/office/powerpoint/2010/main" val="43068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033"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580EE8-89E6-3037-80F5-EE1312DA969C}"/>
              </a:ext>
            </a:extLst>
          </p:cNvPr>
          <p:cNvSpPr>
            <a:spLocks noGrp="1"/>
          </p:cNvSpPr>
          <p:nvPr>
            <p:ph type="title"/>
          </p:nvPr>
        </p:nvSpPr>
        <p:spPr>
          <a:xfrm>
            <a:off x="1141413" y="618518"/>
            <a:ext cx="4459286" cy="1478570"/>
          </a:xfrm>
        </p:spPr>
        <p:txBody>
          <a:bodyPr>
            <a:normAutofit/>
          </a:bodyPr>
          <a:lstStyle/>
          <a:p>
            <a:r>
              <a:rPr lang="en-US" sz="3200"/>
              <a:t>Introduction</a:t>
            </a:r>
          </a:p>
        </p:txBody>
      </p:sp>
      <p:sp>
        <p:nvSpPr>
          <p:cNvPr id="3" name="Content Placeholder 2">
            <a:extLst>
              <a:ext uri="{FF2B5EF4-FFF2-40B4-BE49-F238E27FC236}">
                <a16:creationId xmlns:a16="http://schemas.microsoft.com/office/drawing/2014/main" id="{D9658899-E26F-E289-F7EF-867AF355F516}"/>
              </a:ext>
            </a:extLst>
          </p:cNvPr>
          <p:cNvSpPr>
            <a:spLocks noGrp="1"/>
          </p:cNvSpPr>
          <p:nvPr>
            <p:ph idx="1"/>
          </p:nvPr>
        </p:nvSpPr>
        <p:spPr>
          <a:xfrm>
            <a:off x="1141412" y="1816101"/>
            <a:ext cx="4954588" cy="4398432"/>
          </a:xfrm>
        </p:spPr>
        <p:txBody>
          <a:bodyPr>
            <a:normAutofit lnSpcReduction="10000"/>
          </a:bodyPr>
          <a:lstStyle/>
          <a:p>
            <a:pPr>
              <a:lnSpc>
                <a:spcPct val="110000"/>
              </a:lnSpc>
            </a:pPr>
            <a:r>
              <a:rPr lang="en-US" sz="1800" dirty="0"/>
              <a:t>The concept of full-dive virtual reality is a virtual world indistinguishable from our own for humans to inhabit, utilizing a vast assortment of technology to become completely immersed.</a:t>
            </a:r>
          </a:p>
          <a:p>
            <a:pPr>
              <a:lnSpc>
                <a:spcPct val="110000"/>
              </a:lnSpc>
            </a:pPr>
            <a:r>
              <a:rPr lang="en-US" sz="1800" dirty="0"/>
              <a:t>Our five main senses are sight, sound, touch, taste, and smell.</a:t>
            </a:r>
          </a:p>
          <a:p>
            <a:pPr>
              <a:lnSpc>
                <a:spcPct val="110000"/>
              </a:lnSpc>
            </a:pPr>
            <a:r>
              <a:rPr lang="en-US" sz="1800" dirty="0"/>
              <a:t>Standard VR goggles can only utilize our sight and sound, and current technology cannot perfectly utilize these senses.</a:t>
            </a:r>
          </a:p>
          <a:p>
            <a:pPr>
              <a:lnSpc>
                <a:spcPct val="110000"/>
              </a:lnSpc>
            </a:pPr>
            <a:r>
              <a:rPr lang="en-US" sz="1800" dirty="0"/>
              <a:t>Peripheral devices and gadgets that attempt to utilize our sense of touch exist, though most of these devices and gadgets are not advanced enough to properly immerse their users in the virtual world. </a:t>
            </a:r>
          </a:p>
        </p:txBody>
      </p:sp>
      <p:pic>
        <p:nvPicPr>
          <p:cNvPr id="1026" name="Picture 2" descr="Use the Five Senses to Reduce Stress - The Jadis Blurton Family Development  Center">
            <a:extLst>
              <a:ext uri="{FF2B5EF4-FFF2-40B4-BE49-F238E27FC236}">
                <a16:creationId xmlns:a16="http://schemas.microsoft.com/office/drawing/2014/main" id="{754930E9-F14F-6A16-2F1C-F881F99752F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472" b="91111" l="10000" r="90000">
                        <a14:foregroundMark x1="66406" y1="28333" x2="66406" y2="28333"/>
                        <a14:foregroundMark x1="66406" y1="28333" x2="72094" y2="10385"/>
                        <a14:foregroundMark x1="28750" y1="47500" x2="14844" y2="43194"/>
                        <a14:foregroundMark x1="14844" y1="43194" x2="17578" y2="20694"/>
                        <a14:foregroundMark x1="17578" y1="20694" x2="29453" y2="27500"/>
                        <a14:foregroundMark x1="29453" y1="27500" x2="20469" y2="33472"/>
                        <a14:foregroundMark x1="70156" y1="37083" x2="76797" y2="17778"/>
                        <a14:foregroundMark x1="76797" y1="17778" x2="85938" y2="21111"/>
                        <a14:foregroundMark x1="85938" y1="21111" x2="80234" y2="41250"/>
                        <a14:foregroundMark x1="80234" y1="41250" x2="72969" y2="31250"/>
                        <a14:foregroundMark x1="72969" y1="31250" x2="73359" y2="26111"/>
                        <a14:foregroundMark x1="14453" y1="14861" x2="25313" y2="11667"/>
                        <a14:foregroundMark x1="25313" y1="11667" x2="32891" y2="22778"/>
                        <a14:foregroundMark x1="32891" y1="22778" x2="32188" y2="38333"/>
                        <a14:foregroundMark x1="32188" y1="38333" x2="28359" y2="46389"/>
                        <a14:foregroundMark x1="73281" y1="13333" x2="82813" y2="12778"/>
                        <a14:foregroundMark x1="82813" y1="12778" x2="88594" y2="26111"/>
                        <a14:foregroundMark x1="88594" y1="26111" x2="86172" y2="42083"/>
                        <a14:foregroundMark x1="86172" y1="42083" x2="76094" y2="48750"/>
                        <a14:foregroundMark x1="76094" y1="48750" x2="68828" y2="39861"/>
                        <a14:foregroundMark x1="68828" y1="39861" x2="68359" y2="21111"/>
                        <a14:foregroundMark x1="68359" y1="21111" x2="72813" y2="13333"/>
                        <a14:foregroundMark x1="31797" y1="55694" x2="41484" y2="53333"/>
                        <a14:foregroundMark x1="41484" y1="53333" x2="48828" y2="67083"/>
                        <a14:foregroundMark x1="48828" y1="67083" x2="47188" y2="82917"/>
                        <a14:foregroundMark x1="47188" y1="82917" x2="39688" y2="91111"/>
                        <a14:foregroundMark x1="39688" y1="91111" x2="30234" y2="86389"/>
                        <a14:foregroundMark x1="30234" y1="86389" x2="27031" y2="68750"/>
                        <a14:foregroundMark x1="27031" y1="68750" x2="29531" y2="59306"/>
                        <a14:foregroundMark x1="30703" y1="42222" x2="33281" y2="26528"/>
                        <a14:foregroundMark x1="33281" y1="26528" x2="32813" y2="22500"/>
                        <a14:foregroundMark x1="55391" y1="64028" x2="62734" y2="52361"/>
                        <a14:foregroundMark x1="62734" y1="52361" x2="71250" y2="56528"/>
                        <a14:foregroundMark x1="71250" y1="56528" x2="76406" y2="72778"/>
                        <a14:foregroundMark x1="76406" y1="72778" x2="71172" y2="89306"/>
                        <a14:foregroundMark x1="71172" y1="89306" x2="61563" y2="89444"/>
                        <a14:foregroundMark x1="61563" y1="89444" x2="54688" y2="79306"/>
                        <a14:foregroundMark x1="54688" y1="79306" x2="55781" y2="63750"/>
                        <a14:foregroundMark x1="67578" y1="53333" x2="75859" y2="63333"/>
                        <a14:foregroundMark x1="75859" y1="63333" x2="75000" y2="81389"/>
                        <a14:foregroundMark x1="75000" y1="81389" x2="71641" y2="88333"/>
                        <a14:foregroundMark x1="67109" y1="60278" x2="70703" y2="77917"/>
                        <a14:foregroundMark x1="70703" y1="77917" x2="70625" y2="82917"/>
                        <a14:foregroundMark x1="69453" y1="90278" x2="58984" y2="87361"/>
                        <a14:foregroundMark x1="58984" y1="87361" x2="56250" y2="82361"/>
                        <a14:foregroundMark x1="76406" y1="74444" x2="77031" y2="74722"/>
                        <a14:backgroundMark x1="72656" y1="7917" x2="71250" y2="8194"/>
                      </a14:backgroundRemoval>
                    </a14:imgEffect>
                  </a14:imgLayer>
                </a14:imgProps>
              </a:ext>
              <a:ext uri="{28A0092B-C50C-407E-A947-70E740481C1C}">
                <a14:useLocalDpi xmlns:a14="http://schemas.microsoft.com/office/drawing/2010/main" val="0"/>
              </a:ext>
            </a:extLst>
          </a:blip>
          <a:srcRect l="4713" r="4435"/>
          <a:stretch/>
        </p:blipFill>
        <p:spPr bwMode="auto">
          <a:xfrm>
            <a:off x="6353175" y="1881947"/>
            <a:ext cx="4957082" cy="3069156"/>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36"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37"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8"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9"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0"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1"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2"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3"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4"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5"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6"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7"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48"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9"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0"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1"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2"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53"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4"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5"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6"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7"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8"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9"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0"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1"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2"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954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98A1D-7439-5539-F30D-F44069BD316F}"/>
              </a:ext>
            </a:extLst>
          </p:cNvPr>
          <p:cNvSpPr>
            <a:spLocks noGrp="1"/>
          </p:cNvSpPr>
          <p:nvPr>
            <p:ph type="title"/>
          </p:nvPr>
        </p:nvSpPr>
        <p:spPr>
          <a:xfrm>
            <a:off x="1143001" y="288909"/>
            <a:ext cx="9905998" cy="1478570"/>
          </a:xfrm>
        </p:spPr>
        <p:txBody>
          <a:bodyPr/>
          <a:lstStyle/>
          <a:p>
            <a:r>
              <a:rPr lang="en-US" dirty="0"/>
              <a:t>References</a:t>
            </a:r>
          </a:p>
        </p:txBody>
      </p:sp>
      <p:sp>
        <p:nvSpPr>
          <p:cNvPr id="3" name="Content Placeholder 2">
            <a:extLst>
              <a:ext uri="{FF2B5EF4-FFF2-40B4-BE49-F238E27FC236}">
                <a16:creationId xmlns:a16="http://schemas.microsoft.com/office/drawing/2014/main" id="{72C21898-83EE-FCEC-B2D0-3698869BAEE6}"/>
              </a:ext>
            </a:extLst>
          </p:cNvPr>
          <p:cNvSpPr>
            <a:spLocks noGrp="1"/>
          </p:cNvSpPr>
          <p:nvPr>
            <p:ph idx="1"/>
          </p:nvPr>
        </p:nvSpPr>
        <p:spPr>
          <a:xfrm>
            <a:off x="1143000" y="1297173"/>
            <a:ext cx="9905999" cy="5146158"/>
          </a:xfrm>
        </p:spPr>
        <p:txBody>
          <a:bodyPr>
            <a:noAutofit/>
          </a:bodyPr>
          <a:lstStyle/>
          <a:p>
            <a:pPr marL="0" indent="-457200">
              <a:buNone/>
            </a:pPr>
            <a:r>
              <a:rPr lang="en-US" sz="1800" dirty="0" err="1"/>
              <a:t>Minrui</a:t>
            </a:r>
            <a:r>
              <a:rPr lang="en-US" sz="1800" dirty="0"/>
              <a:t> Xu, Wei Chong Ng, Wei Yang Bryan Lim, </a:t>
            </a:r>
            <a:r>
              <a:rPr lang="en-US" sz="1800" dirty="0" err="1"/>
              <a:t>Jiawen</a:t>
            </a:r>
            <a:r>
              <a:rPr lang="en-US" sz="1800" dirty="0"/>
              <a:t> Kang, </a:t>
            </a:r>
            <a:r>
              <a:rPr lang="en-US" sz="1800" dirty="0" err="1"/>
              <a:t>Zehui</a:t>
            </a:r>
            <a:r>
              <a:rPr lang="en-US" sz="1800" dirty="0"/>
              <a:t> </a:t>
            </a:r>
            <a:r>
              <a:rPr lang="en-US" sz="1800" dirty="0" err="1"/>
              <a:t>Xiong</a:t>
            </a:r>
            <a:r>
              <a:rPr lang="en-US" sz="1800" dirty="0"/>
              <a:t>, Dusit </a:t>
            </a:r>
            <a:r>
              <a:rPr lang="en-US" sz="1800" dirty="0" err="1"/>
              <a:t>Niyato</a:t>
            </a:r>
            <a:r>
              <a:rPr lang="en-US" sz="1800" dirty="0"/>
              <a:t>, </a:t>
            </a:r>
            <a:r>
              <a:rPr lang="en-US" sz="1800" dirty="0" err="1"/>
              <a:t>Qiang</a:t>
            </a:r>
            <a:r>
              <a:rPr lang="en-US" sz="1800" dirty="0"/>
              <a:t> Yang, 	</a:t>
            </a:r>
            <a:r>
              <a:rPr lang="en-US" sz="1800" dirty="0" err="1"/>
              <a:t>Xuemin</a:t>
            </a:r>
            <a:r>
              <a:rPr lang="en-US" sz="1800" dirty="0"/>
              <a:t> Sherman Shen, </a:t>
            </a:r>
            <a:r>
              <a:rPr lang="en-US" sz="1800" dirty="0" err="1"/>
              <a:t>Chunyan</a:t>
            </a:r>
            <a:r>
              <a:rPr lang="en-US" sz="1800" dirty="0"/>
              <a:t> Miao. (2022). A Full Dive into Realizing the Edge-enabled 	Metaverse: Visions, Enabling </a:t>
            </a:r>
            <a:r>
              <a:rPr lang="en-US" sz="1800" dirty="0" err="1"/>
              <a:t>Technologies,and</a:t>
            </a:r>
            <a:r>
              <a:rPr lang="en-US" sz="1800" dirty="0"/>
              <a:t> Challenges. https://arxiv.org/abs/2203.05471.</a:t>
            </a:r>
          </a:p>
          <a:p>
            <a:pPr marL="0" indent="-457200">
              <a:buNone/>
            </a:pPr>
            <a:r>
              <a:rPr lang="en-US" sz="1800" dirty="0"/>
              <a:t>Nicole C. Huff, David J. Zielinski, Matthew E. </a:t>
            </a:r>
            <a:r>
              <a:rPr lang="en-US" sz="1800" dirty="0" err="1"/>
              <a:t>Fecteau</a:t>
            </a:r>
            <a:r>
              <a:rPr lang="en-US" sz="1800" dirty="0"/>
              <a:t>, Rachael Brady, Kevin S. </a:t>
            </a:r>
            <a:r>
              <a:rPr lang="en-US" sz="1800" dirty="0" err="1"/>
              <a:t>LaBar</a:t>
            </a:r>
            <a:r>
              <a:rPr lang="en-US" sz="1800" dirty="0"/>
              <a:t>. (2010). Human Fear 	Conditioning Conducted in Full Immersion 3-Dimensional Virtual Reality. 	https://www.jove.com/t/1993/human-fear-conditioning-conducted-full-immersion-3-dimensional.</a:t>
            </a:r>
          </a:p>
          <a:p>
            <a:pPr marL="0" indent="-457200">
              <a:buNone/>
            </a:pPr>
            <a:r>
              <a:rPr lang="en-US" sz="1800" dirty="0"/>
              <a:t>Andrei O. J. Kwok, Sharon G. M. </a:t>
            </a:r>
            <a:r>
              <a:rPr lang="en-US" sz="1800" dirty="0" err="1"/>
              <a:t>Kohb</a:t>
            </a:r>
            <a:r>
              <a:rPr lang="en-US" sz="1800" dirty="0"/>
              <a:t>. (2020). COVID-19 and Extended Reality (XR). 	https://www.tandfonline.com/doi/full/10.1080/13683500.2020.1798896.</a:t>
            </a:r>
          </a:p>
          <a:p>
            <a:pPr marL="0" indent="-457200">
              <a:buNone/>
            </a:pPr>
            <a:r>
              <a:rPr lang="en-US" sz="1800" dirty="0"/>
              <a:t>Steve </a:t>
            </a:r>
            <a:r>
              <a:rPr lang="en-US" sz="1800" dirty="0" err="1"/>
              <a:t>Benford</a:t>
            </a:r>
            <a:r>
              <a:rPr lang="en-US" sz="1800" dirty="0"/>
              <a:t>, Chris Greenhalgh, Gail Reynard, Chris Brown, </a:t>
            </a:r>
            <a:r>
              <a:rPr lang="en-US" sz="1800" dirty="0" err="1"/>
              <a:t>Boriana</a:t>
            </a:r>
            <a:r>
              <a:rPr lang="en-US" sz="1800" dirty="0"/>
              <a:t> </a:t>
            </a:r>
            <a:r>
              <a:rPr lang="en-US" sz="1800" dirty="0" err="1"/>
              <a:t>Koleva</a:t>
            </a:r>
            <a:r>
              <a:rPr lang="en-US" sz="1800" dirty="0"/>
              <a:t>. (1998). Understanding and 	constructing shared spaces with mixed-reality boundaries. 	https://dl.acm.org/doi/abs/10.1145/292834.292836.</a:t>
            </a:r>
          </a:p>
          <a:p>
            <a:pPr marL="0" indent="-457200">
              <a:buNone/>
            </a:pPr>
            <a:r>
              <a:rPr lang="en-US" sz="1800" dirty="0" err="1"/>
              <a:t>Jianghao</a:t>
            </a:r>
            <a:r>
              <a:rPr lang="en-US" sz="1800" dirty="0"/>
              <a:t> </a:t>
            </a:r>
            <a:r>
              <a:rPr lang="en-US" sz="1800" dirty="0" err="1"/>
              <a:t>Xiong</a:t>
            </a:r>
            <a:r>
              <a:rPr lang="en-US" sz="1800" dirty="0"/>
              <a:t>, </a:t>
            </a:r>
            <a:r>
              <a:rPr lang="en-US" sz="1800" dirty="0" err="1"/>
              <a:t>En</a:t>
            </a:r>
            <a:r>
              <a:rPr lang="en-US" sz="1800" dirty="0"/>
              <a:t>-Lin Hsiang, </a:t>
            </a:r>
            <a:r>
              <a:rPr lang="en-US" sz="1800" dirty="0" err="1"/>
              <a:t>Ziqian</a:t>
            </a:r>
            <a:r>
              <a:rPr lang="en-US" sz="1800" dirty="0"/>
              <a:t> He, Tao Zhan, Shin-</a:t>
            </a:r>
            <a:r>
              <a:rPr lang="en-US" sz="1800" dirty="0" err="1"/>
              <a:t>Tson</a:t>
            </a:r>
            <a:r>
              <a:rPr lang="en-US" sz="1800" dirty="0"/>
              <a:t> Wu. (2021). Augmented reality and virtual 	reality displays: emerging technologies and future perspectives. 	https://www.nature.com/articles/s41377-021-00658-8.</a:t>
            </a:r>
          </a:p>
        </p:txBody>
      </p:sp>
    </p:spTree>
    <p:extLst>
      <p:ext uri="{BB962C8B-B14F-4D97-AF65-F5344CB8AC3E}">
        <p14:creationId xmlns:p14="http://schemas.microsoft.com/office/powerpoint/2010/main" val="175720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8C09-25DA-6C80-3F61-C8C487FE54B3}"/>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4B881EEC-AB94-7770-9BCB-99A4F86EE2FC}"/>
              </a:ext>
            </a:extLst>
          </p:cNvPr>
          <p:cNvSpPr>
            <a:spLocks noGrp="1"/>
          </p:cNvSpPr>
          <p:nvPr>
            <p:ph idx="1"/>
          </p:nvPr>
        </p:nvSpPr>
        <p:spPr/>
        <p:txBody>
          <a:bodyPr/>
          <a:lstStyle/>
          <a:p>
            <a:r>
              <a:rPr lang="en-US" dirty="0"/>
              <a:t>There are many aspects of the human experience that must be catered to in order to achieve full-dive virtual reality, such as emotions, instincts, and socialization.</a:t>
            </a:r>
          </a:p>
          <a:p>
            <a:r>
              <a:rPr lang="en-US" dirty="0"/>
              <a:t>Not only can these experiences distract the user from the physical world that they live in, but they can also be recorded and incorporated into changes to the full-dive experience.</a:t>
            </a:r>
          </a:p>
        </p:txBody>
      </p:sp>
    </p:spTree>
    <p:extLst>
      <p:ext uri="{BB962C8B-B14F-4D97-AF65-F5344CB8AC3E}">
        <p14:creationId xmlns:p14="http://schemas.microsoft.com/office/powerpoint/2010/main" val="7959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62B2-373D-C772-CCE6-2674F823AC7F}"/>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BE0ACDD1-72FD-2808-B9B8-3461AF9FBD05}"/>
              </a:ext>
            </a:extLst>
          </p:cNvPr>
          <p:cNvSpPr>
            <a:spLocks noGrp="1"/>
          </p:cNvSpPr>
          <p:nvPr>
            <p:ph idx="1"/>
          </p:nvPr>
        </p:nvSpPr>
        <p:spPr/>
        <p:txBody>
          <a:bodyPr>
            <a:normAutofit/>
          </a:bodyPr>
          <a:lstStyle/>
          <a:p>
            <a:pPr marL="0" indent="0">
              <a:buNone/>
            </a:pPr>
            <a:r>
              <a:rPr lang="en-US" sz="2800" dirty="0"/>
              <a:t>The purpose of this research is to devise whether it is possible to achieve full-dive virtual reality in the foreseeable future.</a:t>
            </a:r>
          </a:p>
          <a:p>
            <a:r>
              <a:rPr lang="en-US" sz="2800" dirty="0"/>
              <a:t>If it is possible, how should we go about creating said technology that supports full-dive virtual reality?</a:t>
            </a:r>
          </a:p>
          <a:p>
            <a:r>
              <a:rPr lang="en-US" sz="2800" dirty="0"/>
              <a:t>If it is not possible, what direction should research about virtual world technology go? </a:t>
            </a:r>
          </a:p>
        </p:txBody>
      </p:sp>
    </p:spTree>
    <p:extLst>
      <p:ext uri="{BB962C8B-B14F-4D97-AF65-F5344CB8AC3E}">
        <p14:creationId xmlns:p14="http://schemas.microsoft.com/office/powerpoint/2010/main" val="39512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6C1ADB0-DF1B-EEAF-9FAE-FD2591C3AA4C}"/>
              </a:ext>
            </a:extLst>
          </p:cNvPr>
          <p:cNvSpPr>
            <a:spLocks noGrp="1"/>
          </p:cNvSpPr>
          <p:nvPr>
            <p:ph type="title"/>
          </p:nvPr>
        </p:nvSpPr>
        <p:spPr>
          <a:xfrm>
            <a:off x="1141413" y="618518"/>
            <a:ext cx="4459286" cy="1478570"/>
          </a:xfrm>
        </p:spPr>
        <p:txBody>
          <a:bodyPr>
            <a:normAutofit/>
          </a:bodyPr>
          <a:lstStyle/>
          <a:p>
            <a:r>
              <a:rPr lang="en-US" sz="3200" dirty="0"/>
              <a:t>Method</a:t>
            </a:r>
          </a:p>
        </p:txBody>
      </p:sp>
      <p:sp>
        <p:nvSpPr>
          <p:cNvPr id="3" name="Content Placeholder 2">
            <a:extLst>
              <a:ext uri="{FF2B5EF4-FFF2-40B4-BE49-F238E27FC236}">
                <a16:creationId xmlns:a16="http://schemas.microsoft.com/office/drawing/2014/main" id="{40DBA478-4A29-D79B-04B0-58EC1F1362F2}"/>
              </a:ext>
            </a:extLst>
          </p:cNvPr>
          <p:cNvSpPr>
            <a:spLocks noGrp="1"/>
          </p:cNvSpPr>
          <p:nvPr>
            <p:ph idx="1"/>
          </p:nvPr>
        </p:nvSpPr>
        <p:spPr>
          <a:xfrm>
            <a:off x="1141412" y="1816101"/>
            <a:ext cx="4459287" cy="4398432"/>
          </a:xfrm>
        </p:spPr>
        <p:txBody>
          <a:bodyPr>
            <a:normAutofit/>
          </a:bodyPr>
          <a:lstStyle/>
          <a:p>
            <a:pPr marL="0" indent="0">
              <a:lnSpc>
                <a:spcPct val="110000"/>
              </a:lnSpc>
              <a:buNone/>
            </a:pPr>
            <a:r>
              <a:rPr lang="en-US" sz="2000" dirty="0"/>
              <a:t>Current technology geared toward the virtual world prioritizes sight most of all the five main senses.</a:t>
            </a:r>
          </a:p>
          <a:p>
            <a:pPr>
              <a:lnSpc>
                <a:spcPct val="110000"/>
              </a:lnSpc>
            </a:pPr>
            <a:r>
              <a:rPr lang="en-US" sz="2000" dirty="0"/>
              <a:t>It is one of the most crucial senses that contributes to experience of humans who are not blind, as well as a sense that is easily deceived via high-definition displays today.</a:t>
            </a:r>
          </a:p>
          <a:p>
            <a:pPr>
              <a:lnSpc>
                <a:spcPct val="110000"/>
              </a:lnSpc>
            </a:pPr>
            <a:r>
              <a:rPr lang="en-US" sz="2000" dirty="0"/>
              <a:t>VR goggles encapsulate a majority of our field of vision, projecting two slightly different images to give a sense of depth of field to the user. </a:t>
            </a:r>
          </a:p>
        </p:txBody>
      </p:sp>
      <p:pic>
        <p:nvPicPr>
          <p:cNvPr id="4" name="Picture 3">
            <a:extLst>
              <a:ext uri="{FF2B5EF4-FFF2-40B4-BE49-F238E27FC236}">
                <a16:creationId xmlns:a16="http://schemas.microsoft.com/office/drawing/2014/main" id="{7B0EF0DA-32FA-B849-2C9E-ABE6B05142DF}"/>
              </a:ext>
            </a:extLst>
          </p:cNvPr>
          <p:cNvPicPr>
            <a:picLocks noChangeAspect="1"/>
          </p:cNvPicPr>
          <p:nvPr/>
        </p:nvPicPr>
        <p:blipFill>
          <a:blip r:embed="rId4"/>
          <a:stretch>
            <a:fillRect/>
          </a:stretch>
        </p:blipFill>
        <p:spPr>
          <a:xfrm>
            <a:off x="6096000" y="1459085"/>
            <a:ext cx="5456279" cy="3914880"/>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3" name="Group 12">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5"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6"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1"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37957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B86B8-56EC-63A9-68AA-9E0C2F49F76D}"/>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0107B8C1-9D0B-1D1C-3488-D07886325F73}"/>
              </a:ext>
            </a:extLst>
          </p:cNvPr>
          <p:cNvSpPr>
            <a:spLocks noGrp="1"/>
          </p:cNvSpPr>
          <p:nvPr>
            <p:ph idx="1"/>
          </p:nvPr>
        </p:nvSpPr>
        <p:spPr/>
        <p:txBody>
          <a:bodyPr/>
          <a:lstStyle/>
          <a:p>
            <a:r>
              <a:rPr lang="en-US" dirty="0"/>
              <a:t>The functionality of VR goggles alone are marketable to the general public, but in order to achieve full-dive, there are a plethora of issues that must be resolved.</a:t>
            </a:r>
          </a:p>
          <a:p>
            <a:r>
              <a:rPr lang="en-US" dirty="0"/>
              <a:t>While the field of vision that VR goggles encapsulate is vast, it is not perfect.</a:t>
            </a:r>
          </a:p>
          <a:p>
            <a:r>
              <a:rPr lang="en-US" dirty="0"/>
              <a:t>If high-definition displays are to remain our method of utilizing the sense of sight for full-dive virtual reality, the field of vision must be expanded upon, such that our entire field of vision is encapsulated.</a:t>
            </a:r>
          </a:p>
        </p:txBody>
      </p:sp>
    </p:spTree>
    <p:extLst>
      <p:ext uri="{BB962C8B-B14F-4D97-AF65-F5344CB8AC3E}">
        <p14:creationId xmlns:p14="http://schemas.microsoft.com/office/powerpoint/2010/main" val="256908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A5071-AB7E-8F12-6856-18E0B83C8D72}"/>
              </a:ext>
            </a:extLst>
          </p:cNvPr>
          <p:cNvSpPr>
            <a:spLocks noGrp="1"/>
          </p:cNvSpPr>
          <p:nvPr>
            <p:ph type="title"/>
          </p:nvPr>
        </p:nvSpPr>
        <p:spPr/>
        <p:txBody>
          <a:bodyPr/>
          <a:lstStyle/>
          <a:p>
            <a:r>
              <a:rPr lang="en-US" dirty="0"/>
              <a:t>Method</a:t>
            </a:r>
          </a:p>
        </p:txBody>
      </p:sp>
      <p:sp>
        <p:nvSpPr>
          <p:cNvPr id="3" name="Content Placeholder 2">
            <a:extLst>
              <a:ext uri="{FF2B5EF4-FFF2-40B4-BE49-F238E27FC236}">
                <a16:creationId xmlns:a16="http://schemas.microsoft.com/office/drawing/2014/main" id="{87CC594A-8A10-4B3D-2BD6-9CD8E70AFA4C}"/>
              </a:ext>
            </a:extLst>
          </p:cNvPr>
          <p:cNvSpPr>
            <a:spLocks noGrp="1"/>
          </p:cNvSpPr>
          <p:nvPr>
            <p:ph idx="1"/>
          </p:nvPr>
        </p:nvSpPr>
        <p:spPr/>
        <p:txBody>
          <a:bodyPr>
            <a:normAutofit/>
          </a:bodyPr>
          <a:lstStyle/>
          <a:p>
            <a:r>
              <a:rPr lang="en-US" sz="2800" dirty="0"/>
              <a:t>Another issue is the quality of the displays that we utilize.</a:t>
            </a:r>
          </a:p>
          <a:p>
            <a:r>
              <a:rPr lang="en-US" sz="2800" dirty="0"/>
              <a:t>High-definition displays can immerse full-dive users for a time, but after prolonged use, the user may start noticing some pixels with the right circumstances.</a:t>
            </a:r>
          </a:p>
          <a:p>
            <a:r>
              <a:rPr lang="en-US" sz="2800" dirty="0"/>
              <a:t>Increasing the quality of the displays can subvert this issue, though it will require more power and possibly a heavier device. </a:t>
            </a:r>
          </a:p>
        </p:txBody>
      </p:sp>
    </p:spTree>
    <p:extLst>
      <p:ext uri="{BB962C8B-B14F-4D97-AF65-F5344CB8AC3E}">
        <p14:creationId xmlns:p14="http://schemas.microsoft.com/office/powerpoint/2010/main" val="171214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112</TotalTime>
  <Words>3479</Words>
  <Application>Microsoft Office PowerPoint</Application>
  <PresentationFormat>Widescreen</PresentationFormat>
  <Paragraphs>157</Paragraphs>
  <Slides>40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Tw Cen MT</vt:lpstr>
      <vt:lpstr>Circuit</vt:lpstr>
      <vt:lpstr>The Possibility of Achieving Full-Dive Virtual Reality</vt:lpstr>
      <vt:lpstr>Introduction</vt:lpstr>
      <vt:lpstr>Introduction</vt:lpstr>
      <vt:lpstr>Introduction</vt:lpstr>
      <vt:lpstr>Introduction</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Method</vt:lpstr>
      <vt:lpstr>Results</vt:lpstr>
      <vt:lpstr>Results</vt:lpstr>
      <vt:lpstr>Conclusion</vt:lpstr>
      <vt:lpstr>Conclusion</vt:lpstr>
      <vt:lpstr>Discussion</vt:lpstr>
      <vt:lpstr>Discussion</vt:lpstr>
      <vt:lpstr>Discussion</vt:lpstr>
      <vt:lpstr>Discussion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Possibility of Achieving Full-Dive Virtual Reality</dc:title>
  <dc:creator>Kurt E. Abraham</dc:creator>
  <cp:lastModifiedBy>Kurt E. Abraham</cp:lastModifiedBy>
  <cp:revision>10</cp:revision>
  <dcterms:created xsi:type="dcterms:W3CDTF">2022-10-17T15:47:14Z</dcterms:created>
  <dcterms:modified xsi:type="dcterms:W3CDTF">2022-10-17T17:39:58Z</dcterms:modified>
</cp:coreProperties>
</file>